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9"/>
  </p:notesMasterIdLst>
  <p:sldIdLst>
    <p:sldId id="292" r:id="rId2"/>
    <p:sldId id="345" r:id="rId3"/>
    <p:sldId id="349" r:id="rId4"/>
    <p:sldId id="367" r:id="rId5"/>
    <p:sldId id="346" r:id="rId6"/>
    <p:sldId id="350" r:id="rId7"/>
    <p:sldId id="347" r:id="rId8"/>
    <p:sldId id="351" r:id="rId9"/>
    <p:sldId id="348" r:id="rId10"/>
    <p:sldId id="282" r:id="rId11"/>
    <p:sldId id="333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355" r:id="rId25"/>
    <p:sldId id="356" r:id="rId26"/>
    <p:sldId id="357" r:id="rId27"/>
    <p:sldId id="358" r:id="rId28"/>
    <p:sldId id="269" r:id="rId29"/>
    <p:sldId id="270" r:id="rId30"/>
    <p:sldId id="401" r:id="rId31"/>
    <p:sldId id="402" r:id="rId32"/>
    <p:sldId id="403" r:id="rId33"/>
    <p:sldId id="404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95" r:id="rId43"/>
    <p:sldId id="296" r:id="rId44"/>
    <p:sldId id="340" r:id="rId45"/>
    <p:sldId id="341" r:id="rId46"/>
    <p:sldId id="382" r:id="rId47"/>
    <p:sldId id="383" r:id="rId48"/>
    <p:sldId id="405" r:id="rId49"/>
    <p:sldId id="406" r:id="rId50"/>
    <p:sldId id="399" r:id="rId51"/>
    <p:sldId id="400" r:id="rId52"/>
    <p:sldId id="293" r:id="rId53"/>
    <p:sldId id="310" r:id="rId54"/>
    <p:sldId id="294" r:id="rId55"/>
    <p:sldId id="352" r:id="rId56"/>
    <p:sldId id="353" r:id="rId57"/>
    <p:sldId id="354" r:id="rId58"/>
    <p:sldId id="297" r:id="rId59"/>
    <p:sldId id="298" r:id="rId60"/>
    <p:sldId id="306" r:id="rId61"/>
    <p:sldId id="311" r:id="rId62"/>
    <p:sldId id="307" r:id="rId63"/>
    <p:sldId id="368" r:id="rId64"/>
    <p:sldId id="369" r:id="rId65"/>
    <p:sldId id="370" r:id="rId66"/>
    <p:sldId id="300" r:id="rId67"/>
    <p:sldId id="312" r:id="rId68"/>
    <p:sldId id="301" r:id="rId69"/>
    <p:sldId id="304" r:id="rId70"/>
    <p:sldId id="313" r:id="rId71"/>
    <p:sldId id="305" r:id="rId72"/>
    <p:sldId id="308" r:id="rId73"/>
    <p:sldId id="314" r:id="rId74"/>
    <p:sldId id="309" r:id="rId75"/>
    <p:sldId id="315" r:id="rId76"/>
    <p:sldId id="316" r:id="rId77"/>
    <p:sldId id="317" r:id="rId78"/>
    <p:sldId id="318" r:id="rId79"/>
    <p:sldId id="319" r:id="rId80"/>
    <p:sldId id="320" r:id="rId81"/>
    <p:sldId id="321" r:id="rId82"/>
    <p:sldId id="322" r:id="rId83"/>
    <p:sldId id="324" r:id="rId84"/>
    <p:sldId id="325" r:id="rId85"/>
    <p:sldId id="328" r:id="rId86"/>
    <p:sldId id="329" r:id="rId87"/>
    <p:sldId id="330" r:id="rId88"/>
    <p:sldId id="334" r:id="rId89"/>
    <p:sldId id="335" r:id="rId90"/>
    <p:sldId id="336" r:id="rId91"/>
    <p:sldId id="337" r:id="rId92"/>
    <p:sldId id="342" r:id="rId93"/>
    <p:sldId id="343" r:id="rId94"/>
    <p:sldId id="344" r:id="rId95"/>
    <p:sldId id="371" r:id="rId96"/>
    <p:sldId id="372" r:id="rId97"/>
    <p:sldId id="373" r:id="rId98"/>
    <p:sldId id="377" r:id="rId99"/>
    <p:sldId id="379" r:id="rId100"/>
    <p:sldId id="386" r:id="rId101"/>
    <p:sldId id="387" r:id="rId102"/>
    <p:sldId id="388" r:id="rId103"/>
    <p:sldId id="391" r:id="rId104"/>
    <p:sldId id="392" r:id="rId105"/>
    <p:sldId id="393" r:id="rId106"/>
    <p:sldId id="394" r:id="rId107"/>
    <p:sldId id="395" r:id="rId108"/>
    <p:sldId id="396" r:id="rId109"/>
    <p:sldId id="407" r:id="rId110"/>
    <p:sldId id="411" r:id="rId111"/>
    <p:sldId id="410" r:id="rId112"/>
    <p:sldId id="326" r:id="rId113"/>
    <p:sldId id="327" r:id="rId114"/>
    <p:sldId id="331" r:id="rId115"/>
    <p:sldId id="332" r:id="rId116"/>
    <p:sldId id="359" r:id="rId117"/>
    <p:sldId id="360" r:id="rId118"/>
    <p:sldId id="361" r:id="rId119"/>
    <p:sldId id="362" r:id="rId120"/>
    <p:sldId id="397" r:id="rId121"/>
    <p:sldId id="398" r:id="rId122"/>
    <p:sldId id="374" r:id="rId123"/>
    <p:sldId id="375" r:id="rId124"/>
    <p:sldId id="338" r:id="rId125"/>
    <p:sldId id="376" r:id="rId126"/>
    <p:sldId id="339" r:id="rId127"/>
    <p:sldId id="380" r:id="rId128"/>
    <p:sldId id="381" r:id="rId129"/>
    <p:sldId id="389" r:id="rId130"/>
    <p:sldId id="390" r:id="rId131"/>
    <p:sldId id="385" r:id="rId132"/>
    <p:sldId id="363" r:id="rId133"/>
    <p:sldId id="364" r:id="rId134"/>
    <p:sldId id="365" r:id="rId135"/>
    <p:sldId id="366" r:id="rId136"/>
    <p:sldId id="384" r:id="rId137"/>
    <p:sldId id="283" r:id="rId138"/>
    <p:sldId id="284" r:id="rId139"/>
    <p:sldId id="286" r:id="rId140"/>
    <p:sldId id="287" r:id="rId141"/>
    <p:sldId id="288" r:id="rId142"/>
    <p:sldId id="289" r:id="rId143"/>
    <p:sldId id="290" r:id="rId144"/>
    <p:sldId id="291" r:id="rId145"/>
    <p:sldId id="302" r:id="rId146"/>
    <p:sldId id="303" r:id="rId147"/>
    <p:sldId id="281" r:id="rId148"/>
  </p:sldIdLst>
  <p:sldSz cx="2328863" cy="5572125"/>
  <p:notesSz cx="6858000" cy="9144000"/>
  <p:embeddedFontLst>
    <p:embeddedFont>
      <p:font typeface="Cambria Math" panose="02040503050406030204" pitchFamily="18" charset="0"/>
      <p:regular r:id="rId150"/>
    </p:embeddedFont>
    <p:embeddedFont>
      <p:font typeface="Helvetica Neue" panose="02000503000000020004" pitchFamily="2" charset="0"/>
      <p:regular r:id="rId151"/>
      <p:bold r:id="rId152"/>
      <p:italic r:id="rId153"/>
      <p:boldItalic r:id="rId154"/>
    </p:embeddedFont>
    <p:embeddedFont>
      <p:font typeface="Lato" panose="020F0502020204030203" pitchFamily="34" charset="0"/>
      <p:regular r:id="rId155"/>
      <p:bold r:id="rId156"/>
      <p:italic r:id="rId157"/>
      <p:boldItalic r:id="rId1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59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32"/>
    <p:restoredTop sz="94637"/>
  </p:normalViewPr>
  <p:slideViewPr>
    <p:cSldViewPr snapToGrid="0" showGuides="1">
      <p:cViewPr>
        <p:scale>
          <a:sx n="290" d="100"/>
          <a:sy n="290" d="100"/>
        </p:scale>
        <p:origin x="232" y="-6240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customschemas.google.com/relationships/presentationmetadata" Target="meta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font" Target="fonts/font1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font" Target="fonts/font2.fntdata"/><Relationship Id="rId156" Type="http://schemas.openxmlformats.org/officeDocument/2006/relationships/font" Target="fonts/font7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8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4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5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Kneeboard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982605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950254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432947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112390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300198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949417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242462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>
          <a:extLst>
            <a:ext uri="{FF2B5EF4-FFF2-40B4-BE49-F238E27FC236}">
              <a16:creationId xmlns:a16="http://schemas.microsoft.com/office/drawing/2014/main" id="{28F04BC2-995A-883D-1F9C-8B964E3AB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>
            <a:extLst>
              <a:ext uri="{FF2B5EF4-FFF2-40B4-BE49-F238E27FC236}">
                <a16:creationId xmlns:a16="http://schemas.microsoft.com/office/drawing/2014/main" id="{9F159807-29A1-B76D-C4F7-3843C57BB3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>
            <a:extLst>
              <a:ext uri="{FF2B5EF4-FFF2-40B4-BE49-F238E27FC236}">
                <a16:creationId xmlns:a16="http://schemas.microsoft.com/office/drawing/2014/main" id="{15EC3C7A-8250-B15C-56AD-35D23DB6B4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927115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>
          <a:extLst>
            <a:ext uri="{FF2B5EF4-FFF2-40B4-BE49-F238E27FC236}">
              <a16:creationId xmlns:a16="http://schemas.microsoft.com/office/drawing/2014/main" id="{ABBAF33E-327A-3B8B-7BBD-71BD5BC6A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>
            <a:extLst>
              <a:ext uri="{FF2B5EF4-FFF2-40B4-BE49-F238E27FC236}">
                <a16:creationId xmlns:a16="http://schemas.microsoft.com/office/drawing/2014/main" id="{F5845856-0077-4466-289C-63A064B3AA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>
            <a:extLst>
              <a:ext uri="{FF2B5EF4-FFF2-40B4-BE49-F238E27FC236}">
                <a16:creationId xmlns:a16="http://schemas.microsoft.com/office/drawing/2014/main" id="{747D5D3A-1071-4ADF-FE14-273E008A54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364097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D0D68442-E925-0F27-93A9-B596FA1AF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33A5AF1F-D01F-A2BC-D51E-225431B062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>
            <a:extLst>
              <a:ext uri="{FF2B5EF4-FFF2-40B4-BE49-F238E27FC236}">
                <a16:creationId xmlns:a16="http://schemas.microsoft.com/office/drawing/2014/main" id="{91A86C6C-3B36-A104-8EE4-55FFB25692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1318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5096645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0820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25406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53552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10407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449556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439103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441391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3685713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3776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66556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51569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633618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30487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19518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Dometic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Domestic PA</a:t>
            </a:r>
            <a:endParaRPr dirty="0"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67239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33608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17610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35823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2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0385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1532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203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6850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26155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15040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99117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91936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30180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70062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84357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53614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132047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803180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322743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7804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31.xml"/><Relationship Id="rId13" Type="http://schemas.openxmlformats.org/officeDocument/2006/relationships/slide" Target="slide141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12" Type="http://schemas.openxmlformats.org/officeDocument/2006/relationships/slide" Target="slide139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36.xml"/><Relationship Id="rId5" Type="http://schemas.openxmlformats.org/officeDocument/2006/relationships/slide" Target="slide7.xml"/><Relationship Id="rId10" Type="http://schemas.openxmlformats.org/officeDocument/2006/relationships/slide" Target="slide134.xml"/><Relationship Id="rId4" Type="http://schemas.openxmlformats.org/officeDocument/2006/relationships/slide" Target="slide5.xml"/><Relationship Id="rId9" Type="http://schemas.openxmlformats.org/officeDocument/2006/relationships/slide" Target="slide132.xml"/><Relationship Id="rId14" Type="http://schemas.openxmlformats.org/officeDocument/2006/relationships/slide" Target="slide14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TJ-TSN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TJ-TSN/" TargetMode="Externa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HCC-CGO/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HCC-CGO/" TargetMode="External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DY-DYG/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DY-DYG/" TargetMode="External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L-DLC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L-DLC/" TargetMode="External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CR-CXR/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5.jpeg"/><Relationship Id="rId4" Type="http://schemas.openxmlformats.org/officeDocument/2006/relationships/hyperlink" Target="https://flyingdeuk.github.io/posts/RKSI-ICN/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TS-SGN/" TargetMode="Externa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DPP-PNH/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PLL-MNL/" TargetMode="Externa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MQ-RMQ/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MQ-RMQ/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PGUM-GUM/" TargetMode="Externa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30.jpeg"/><Relationship Id="rId4" Type="http://schemas.openxmlformats.org/officeDocument/2006/relationships/hyperlink" Target="https://flyingdeuk.github.io/posts/RKSI-ICN/" TargetMode="Externa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7" Type="http://schemas.openxmlformats.org/officeDocument/2006/relationships/slide" Target="slide145.xml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TBS-BKK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TBS-BKK/" TargetMode="External"/><Relationship Id="rId7" Type="http://schemas.openxmlformats.org/officeDocument/2006/relationships/slide" Target="slide145.xml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slide" Target="slide5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45.xml"/><Relationship Id="rId9" Type="http://schemas.openxmlformats.org/officeDocument/2006/relationships/slide" Target="slide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slide" Target="slide139.xml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39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33.jpe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33.jpe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2.xml"/><Relationship Id="rId18" Type="http://schemas.openxmlformats.org/officeDocument/2006/relationships/slide" Target="slide27.xml"/><Relationship Id="rId3" Type="http://schemas.openxmlformats.org/officeDocument/2006/relationships/slide" Target="slide12.xml"/><Relationship Id="rId7" Type="http://schemas.openxmlformats.org/officeDocument/2006/relationships/slide" Target="slide16.xml"/><Relationship Id="rId12" Type="http://schemas.openxmlformats.org/officeDocument/2006/relationships/slide" Target="slide21.xml"/><Relationship Id="rId17" Type="http://schemas.openxmlformats.org/officeDocument/2006/relationships/slide" Target="slide26.xml"/><Relationship Id="rId2" Type="http://schemas.openxmlformats.org/officeDocument/2006/relationships/notesSlide" Target="../notesSlides/notesSlide2.xml"/><Relationship Id="rId16" Type="http://schemas.openxmlformats.org/officeDocument/2006/relationships/slide" Target="slide2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11" Type="http://schemas.openxmlformats.org/officeDocument/2006/relationships/slide" Target="slide20.xml"/><Relationship Id="rId5" Type="http://schemas.openxmlformats.org/officeDocument/2006/relationships/slide" Target="slide14.xml"/><Relationship Id="rId15" Type="http://schemas.openxmlformats.org/officeDocument/2006/relationships/slide" Target="slide24.xml"/><Relationship Id="rId10" Type="http://schemas.openxmlformats.org/officeDocument/2006/relationships/slide" Target="slide19.xml"/><Relationship Id="rId4" Type="http://schemas.openxmlformats.org/officeDocument/2006/relationships/slide" Target="slide13.xml"/><Relationship Id="rId9" Type="http://schemas.openxmlformats.org/officeDocument/2006/relationships/slide" Target="slide18.xml"/><Relationship Id="rId14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5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45.xml"/><Relationship Id="rId7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45.xml"/><Relationship Id="rId4" Type="http://schemas.openxmlformats.org/officeDocument/2006/relationships/hyperlink" Target="https://flyingdeuk.github.io/posts/RKPK-PU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GG-NGO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45.xml"/><Relationship Id="rId4" Type="http://schemas.openxmlformats.org/officeDocument/2006/relationships/hyperlink" Target="https://flyingdeuk.github.io/posts/RKPK-PUS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FF-FUK/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45.xml"/><Relationship Id="rId4" Type="http://schemas.openxmlformats.org/officeDocument/2006/relationships/hyperlink" Target="https://flyingdeuk.github.io/posts/RKPK-PUS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BB-KIX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CC-CTS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TT-HND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2.png"/><Relationship Id="rId4" Type="http://schemas.openxmlformats.org/officeDocument/2006/relationships/hyperlink" Target="https://flyingdeuk.github.io/posts/RKSI-IC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GG-NGO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FF-FUK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SA-AOJ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SA-AOJ/" TargetMode="Externa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SN-KIJ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SN-KIJ/" TargetMode="External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13" Type="http://schemas.openxmlformats.org/officeDocument/2006/relationships/slide" Target="slide36.xml"/><Relationship Id="rId18" Type="http://schemas.openxmlformats.org/officeDocument/2006/relationships/slide" Target="slide41.xml"/><Relationship Id="rId26" Type="http://schemas.openxmlformats.org/officeDocument/2006/relationships/slide" Target="slide49.xml"/><Relationship Id="rId3" Type="http://schemas.openxmlformats.org/officeDocument/2006/relationships/slide" Target="slide58.xml"/><Relationship Id="rId21" Type="http://schemas.openxmlformats.org/officeDocument/2006/relationships/slide" Target="slide44.xml"/><Relationship Id="rId7" Type="http://schemas.openxmlformats.org/officeDocument/2006/relationships/slide" Target="slide30.xml"/><Relationship Id="rId12" Type="http://schemas.openxmlformats.org/officeDocument/2006/relationships/slide" Target="slide35.xml"/><Relationship Id="rId17" Type="http://schemas.openxmlformats.org/officeDocument/2006/relationships/slide" Target="slide40.xml"/><Relationship Id="rId25" Type="http://schemas.openxmlformats.org/officeDocument/2006/relationships/slide" Target="slide48.xml"/><Relationship Id="rId2" Type="http://schemas.openxmlformats.org/officeDocument/2006/relationships/notesSlide" Target="../notesSlides/notesSlide5.xml"/><Relationship Id="rId16" Type="http://schemas.openxmlformats.org/officeDocument/2006/relationships/slide" Target="slide39.xml"/><Relationship Id="rId20" Type="http://schemas.openxmlformats.org/officeDocument/2006/relationships/slide" Target="slide4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9.xml"/><Relationship Id="rId11" Type="http://schemas.openxmlformats.org/officeDocument/2006/relationships/slide" Target="slide34.xml"/><Relationship Id="rId24" Type="http://schemas.openxmlformats.org/officeDocument/2006/relationships/slide" Target="slide47.xml"/><Relationship Id="rId5" Type="http://schemas.openxmlformats.org/officeDocument/2006/relationships/slide" Target="slide28.xml"/><Relationship Id="rId15" Type="http://schemas.openxmlformats.org/officeDocument/2006/relationships/slide" Target="slide38.xml"/><Relationship Id="rId23" Type="http://schemas.openxmlformats.org/officeDocument/2006/relationships/slide" Target="slide46.xml"/><Relationship Id="rId28" Type="http://schemas.openxmlformats.org/officeDocument/2006/relationships/slide" Target="slide51.xml"/><Relationship Id="rId10" Type="http://schemas.openxmlformats.org/officeDocument/2006/relationships/slide" Target="slide33.xml"/><Relationship Id="rId19" Type="http://schemas.openxmlformats.org/officeDocument/2006/relationships/slide" Target="slide42.xml"/><Relationship Id="rId4" Type="http://schemas.openxmlformats.org/officeDocument/2006/relationships/slide" Target="slide59.xml"/><Relationship Id="rId9" Type="http://schemas.openxmlformats.org/officeDocument/2006/relationships/slide" Target="slide32.xml"/><Relationship Id="rId14" Type="http://schemas.openxmlformats.org/officeDocument/2006/relationships/slide" Target="slide37.xml"/><Relationship Id="rId22" Type="http://schemas.openxmlformats.org/officeDocument/2006/relationships/slide" Target="slide45.xml"/><Relationship Id="rId27" Type="http://schemas.openxmlformats.org/officeDocument/2006/relationships/slide" Target="slide5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PC-CJU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S-GMP/" TargetMode="Externa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8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6.jpeg"/><Relationship Id="rId4" Type="http://schemas.openxmlformats.org/officeDocument/2006/relationships/hyperlink" Target="https://flyingdeuk.github.io/posts/RKSI-ICN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7" Type="http://schemas.openxmlformats.org/officeDocument/2006/relationships/slide" Target="slide145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PK-PUS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NJ-NKG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QD-TAO/" TargetMode="Externa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slide" Target="slide69.xml"/><Relationship Id="rId18" Type="http://schemas.openxmlformats.org/officeDocument/2006/relationships/slide" Target="slide77.xml"/><Relationship Id="rId26" Type="http://schemas.openxmlformats.org/officeDocument/2006/relationships/slide" Target="slide91.xml"/><Relationship Id="rId39" Type="http://schemas.openxmlformats.org/officeDocument/2006/relationships/slide" Target="slide109.xml"/><Relationship Id="rId21" Type="http://schemas.openxmlformats.org/officeDocument/2006/relationships/slide" Target="slide81.xml"/><Relationship Id="rId34" Type="http://schemas.openxmlformats.org/officeDocument/2006/relationships/slide" Target="slide102.xml"/><Relationship Id="rId7" Type="http://schemas.openxmlformats.org/officeDocument/2006/relationships/slide" Target="slide60.xml"/><Relationship Id="rId12" Type="http://schemas.openxmlformats.org/officeDocument/2006/relationships/slide" Target="slide68.xml"/><Relationship Id="rId17" Type="http://schemas.openxmlformats.org/officeDocument/2006/relationships/slide" Target="slide75.xml"/><Relationship Id="rId25" Type="http://schemas.openxmlformats.org/officeDocument/2006/relationships/slide" Target="slide88.xml"/><Relationship Id="rId33" Type="http://schemas.openxmlformats.org/officeDocument/2006/relationships/slide" Target="slide100.xml"/><Relationship Id="rId38" Type="http://schemas.openxmlformats.org/officeDocument/2006/relationships/slide" Target="slide108.xml"/><Relationship Id="rId2" Type="http://schemas.openxmlformats.org/officeDocument/2006/relationships/notesSlide" Target="../notesSlides/notesSlide7.xml"/><Relationship Id="rId16" Type="http://schemas.openxmlformats.org/officeDocument/2006/relationships/slide" Target="slide74.xml"/><Relationship Id="rId20" Type="http://schemas.openxmlformats.org/officeDocument/2006/relationships/slide" Target="slide80.xml"/><Relationship Id="rId29" Type="http://schemas.openxmlformats.org/officeDocument/2006/relationships/slide" Target="slide9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7.xml"/><Relationship Id="rId11" Type="http://schemas.openxmlformats.org/officeDocument/2006/relationships/slide" Target="slide66.xml"/><Relationship Id="rId24" Type="http://schemas.openxmlformats.org/officeDocument/2006/relationships/slide" Target="slide87.xml"/><Relationship Id="rId32" Type="http://schemas.openxmlformats.org/officeDocument/2006/relationships/slide" Target="slide99.xml"/><Relationship Id="rId37" Type="http://schemas.openxmlformats.org/officeDocument/2006/relationships/slide" Target="slide106.xml"/><Relationship Id="rId40" Type="http://schemas.openxmlformats.org/officeDocument/2006/relationships/slide" Target="slide111.xml"/><Relationship Id="rId5" Type="http://schemas.openxmlformats.org/officeDocument/2006/relationships/slide" Target="slide55.xml"/><Relationship Id="rId15" Type="http://schemas.openxmlformats.org/officeDocument/2006/relationships/slide" Target="slide72.xml"/><Relationship Id="rId23" Type="http://schemas.openxmlformats.org/officeDocument/2006/relationships/slide" Target="slide85.xml"/><Relationship Id="rId28" Type="http://schemas.openxmlformats.org/officeDocument/2006/relationships/slide" Target="slide94.xml"/><Relationship Id="rId36" Type="http://schemas.openxmlformats.org/officeDocument/2006/relationships/slide" Target="slide105.xml"/><Relationship Id="rId10" Type="http://schemas.openxmlformats.org/officeDocument/2006/relationships/slide" Target="slide65.xml"/><Relationship Id="rId19" Type="http://schemas.openxmlformats.org/officeDocument/2006/relationships/slide" Target="slide78.xml"/><Relationship Id="rId31" Type="http://schemas.openxmlformats.org/officeDocument/2006/relationships/slide" Target="slide98.xml"/><Relationship Id="rId4" Type="http://schemas.openxmlformats.org/officeDocument/2006/relationships/slide" Target="slide54.xml"/><Relationship Id="rId9" Type="http://schemas.openxmlformats.org/officeDocument/2006/relationships/slide" Target="slide63.xml"/><Relationship Id="rId14" Type="http://schemas.openxmlformats.org/officeDocument/2006/relationships/slide" Target="slide71.xml"/><Relationship Id="rId22" Type="http://schemas.openxmlformats.org/officeDocument/2006/relationships/slide" Target="slide84.xml"/><Relationship Id="rId27" Type="http://schemas.openxmlformats.org/officeDocument/2006/relationships/slide" Target="slide92.xml"/><Relationship Id="rId30" Type="http://schemas.openxmlformats.org/officeDocument/2006/relationships/slide" Target="slide97.xml"/><Relationship Id="rId35" Type="http://schemas.openxmlformats.org/officeDocument/2006/relationships/slide" Target="slide103.xml"/><Relationship Id="rId8" Type="http://schemas.openxmlformats.org/officeDocument/2006/relationships/slide" Target="slide62.xml"/><Relationship Id="rId3" Type="http://schemas.openxmlformats.org/officeDocument/2006/relationships/slide" Target="slide5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AA-PEK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6.jpeg"/><Relationship Id="rId4" Type="http://schemas.openxmlformats.org/officeDocument/2006/relationships/hyperlink" Target="https://flyingdeuk.github.io/posts/RKSI-ICN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X-SHE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YJ-YNJ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7.jpeg"/><Relationship Id="rId4" Type="http://schemas.openxmlformats.org/officeDocument/2006/relationships/hyperlink" Target="https://flyingdeuk.github.io/posts/RKSI-ICN/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HC-HGH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slide" Target="slide3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WH-WEH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17.xml"/><Relationship Id="rId13" Type="http://schemas.openxmlformats.org/officeDocument/2006/relationships/slide" Target="slide122.xml"/><Relationship Id="rId18" Type="http://schemas.openxmlformats.org/officeDocument/2006/relationships/slide" Target="slide126.xml"/><Relationship Id="rId3" Type="http://schemas.openxmlformats.org/officeDocument/2006/relationships/slide" Target="slide112.xml"/><Relationship Id="rId7" Type="http://schemas.openxmlformats.org/officeDocument/2006/relationships/slide" Target="slide116.xml"/><Relationship Id="rId12" Type="http://schemas.openxmlformats.org/officeDocument/2006/relationships/slide" Target="slide121.xml"/><Relationship Id="rId17" Type="http://schemas.openxmlformats.org/officeDocument/2006/relationships/slide" Target="slide124.xml"/><Relationship Id="rId2" Type="http://schemas.openxmlformats.org/officeDocument/2006/relationships/notesSlide" Target="../notesSlides/notesSlide9.xml"/><Relationship Id="rId16" Type="http://schemas.openxmlformats.org/officeDocument/2006/relationships/slide" Target="slide128.xml"/><Relationship Id="rId20" Type="http://schemas.openxmlformats.org/officeDocument/2006/relationships/slide" Target="slide13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5.xml"/><Relationship Id="rId11" Type="http://schemas.openxmlformats.org/officeDocument/2006/relationships/slide" Target="slide120.xml"/><Relationship Id="rId5" Type="http://schemas.openxmlformats.org/officeDocument/2006/relationships/slide" Target="slide114.xml"/><Relationship Id="rId15" Type="http://schemas.openxmlformats.org/officeDocument/2006/relationships/slide" Target="slide127.xml"/><Relationship Id="rId10" Type="http://schemas.openxmlformats.org/officeDocument/2006/relationships/slide" Target="slide119.xml"/><Relationship Id="rId19" Type="http://schemas.openxmlformats.org/officeDocument/2006/relationships/slide" Target="slide129.xml"/><Relationship Id="rId4" Type="http://schemas.openxmlformats.org/officeDocument/2006/relationships/slide" Target="slide113.xml"/><Relationship Id="rId9" Type="http://schemas.openxmlformats.org/officeDocument/2006/relationships/slide" Target="slide118.xml"/><Relationship Id="rId14" Type="http://schemas.openxmlformats.org/officeDocument/2006/relationships/slide" Target="slide12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LXY-XIY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slide" Target="slide3.xm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HA-CSX/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HA-CSX/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VHHH-HKG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slide" Target="slide3.xm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VHHH-HK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259091311"/>
              </p:ext>
            </p:extLst>
          </p:nvPr>
        </p:nvGraphicFramePr>
        <p:xfrm>
          <a:off x="185895" y="3190448"/>
          <a:ext cx="1969476" cy="230760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FUEL Consumption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151611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 Engine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045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GND Air / Cross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5324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6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24.9.5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2188625373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324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여러분을 모시고 가는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고맙습니다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고맙습니다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your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641484967"/>
              </p:ext>
            </p:extLst>
          </p:nvPr>
        </p:nvGraphicFramePr>
        <p:xfrm>
          <a:off x="114028" y="3146290"/>
          <a:ext cx="2100805" cy="1685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25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TPE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타이페이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타오유엔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4170142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RMQ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타이중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칭찬강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9202432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BKK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방콕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수완나폼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83088539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87055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TSN APP 119.27 –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118.425(130.0)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065032155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74449695"/>
              </p:ext>
            </p:extLst>
          </p:nvPr>
        </p:nvGraphicFramePr>
        <p:xfrm>
          <a:off x="4472" y="3705689"/>
          <a:ext cx="2333879" cy="189790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6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682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TSN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(Missed App 1970’ Initially)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</a:t>
                      </a:r>
                      <a:r>
                        <a:rPr lang="en-US" sz="800" b="0" dirty="0"/>
                        <a:t>/16R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xYA</a:t>
                      </a:r>
                      <a:r>
                        <a:rPr lang="en-US" sz="800" b="1" dirty="0"/>
                        <a:t>/ZA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TJ960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TJ919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16L</a:t>
                      </a:r>
                      <a:r>
                        <a:rPr lang="en-US" sz="800" b="0" dirty="0"/>
                        <a:t>/16R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/34L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TJ840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34R</a:t>
                      </a:r>
                      <a:r>
                        <a:rPr lang="en-US" altLang="ko-Kore-KR" sz="800" b="0" dirty="0"/>
                        <a:t>/34L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79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16L(4’)          10499’         34R(5’)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791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 16R(5’)    10499’/11811’    34L(6’)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791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27654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:W3(6269’),W2(9809’), 34R :W7(6443’),W8(7591’)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16R :B4(5177’),B3(7191’), 34L :B5(5183’),B6(7201’)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251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D, TAXI SPD Max 27kts</a:t>
                      </a:r>
                      <a:endParaRPr lang="en-US" altLang="ko-KR"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40082249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Tianjin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094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5610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2580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01311078"/>
              </p:ext>
            </p:extLst>
          </p:nvPr>
        </p:nvGraphicFramePr>
        <p:xfrm>
          <a:off x="-3431" y="676135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09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64">
                  <a:extLst>
                    <a:ext uri="{9D8B030D-6E8A-4147-A177-3AD203B41FA5}">
                      <a16:colId xmlns:a16="http://schemas.microsoft.com/office/drawing/2014/main" val="488815992"/>
                    </a:ext>
                  </a:extLst>
                </a:gridCol>
                <a:gridCol w="16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06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56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TSN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Caution 600</a:t>
                      </a:r>
                      <a:r>
                        <a:rPr lang="en-US" altLang="ko-KR" sz="800" u="none" strike="noStrike" cap="none" dirty="0">
                          <a:solidFill>
                            <a:schemeClr val="accent4"/>
                          </a:solidFill>
                        </a:rPr>
                        <a:t>m Level Off – SPD Inc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16R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/16L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/34R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en-US" altLang="ko-Kore-KR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r>
                        <a:rPr lang="en-US" altLang="ko-Kore-KR" sz="800" b="0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TAJ 112.1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109.7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34R 111.5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34L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16R(5’)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lang="en-US"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34L(6’)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34R(5’)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16R : Do not pass A11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Confirm Parking Brake Release before Push back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515392825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Tianjin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(Read Back!)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971" y="2439767"/>
            <a:ext cx="1226618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0720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388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251703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 – DLC 132.95-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133.05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128.55 - 128.15 – PEK 127.35 – TAO 128.35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CGO 119.35 – 120.72 - APP 126.35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488881374"/>
              </p:ext>
            </p:extLst>
          </p:nvPr>
        </p:nvGraphicFramePr>
        <p:xfrm>
          <a:off x="0" y="3759696"/>
          <a:ext cx="2333879" cy="17959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6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9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/>
                        <a:t>CGO</a:t>
                      </a:r>
                      <a:r>
                        <a:rPr lang="en-US" sz="800" dirty="0"/>
                        <a:t> : STAR   </a:t>
                      </a:r>
                      <a:r>
                        <a:rPr lang="en-US" sz="800" dirty="0" err="1">
                          <a:solidFill>
                            <a:srgbClr val="7030A0"/>
                          </a:solidFill>
                        </a:rPr>
                        <a:t>xxL</a:t>
                      </a:r>
                      <a:r>
                        <a:rPr lang="en-US" sz="800" dirty="0">
                          <a:solidFill>
                            <a:srgbClr val="7030A0"/>
                          </a:solidFill>
                        </a:rPr>
                        <a:t>/R L/D RWY Freq CHG ATIS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(Caution 12R/30L LOC false Capture, Fluctuation)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86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</a:t>
                      </a:r>
                      <a:r>
                        <a:rPr lang="en-US" altLang="ko-KR" sz="800" b="1" dirty="0"/>
                        <a:t>2L</a:t>
                      </a:r>
                      <a:r>
                        <a:rPr lang="en-US" sz="800" b="0" dirty="0"/>
                        <a:t>/12R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NOP </a:t>
                      </a:r>
                      <a:r>
                        <a:rPr lang="en-US" sz="800" b="1" dirty="0" err="1"/>
                        <a:t>xxU</a:t>
                      </a:r>
                      <a:r>
                        <a:rPr lang="en-US" sz="800" b="1" dirty="0"/>
                        <a:t> RNAV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DZY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12L</a:t>
                      </a:r>
                      <a:r>
                        <a:rPr lang="en-US" sz="800" b="0" dirty="0"/>
                        <a:t>/12R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30L</a:t>
                      </a:r>
                      <a:r>
                        <a:rPr lang="en-US" sz="800" b="0" dirty="0"/>
                        <a:t>/30R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NOP </a:t>
                      </a:r>
                      <a:r>
                        <a:rPr lang="en-US" altLang="ko-Kore-KR" sz="800" b="1" dirty="0" err="1"/>
                        <a:t>xxV</a:t>
                      </a:r>
                      <a:r>
                        <a:rPr lang="en-US" altLang="ko-Kore-KR" sz="800" b="1" dirty="0"/>
                        <a:t> RNAV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CC527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30L</a:t>
                      </a:r>
                      <a:r>
                        <a:rPr lang="en-US" altLang="ko-Kore-KR" sz="800" b="0" dirty="0"/>
                        <a:t>/30R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79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12L(496’)          11811’         30R(484’)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791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12R(494’).         11155’          30L(484’)     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791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ILS Ident /8 (180kts) /6 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APP SPD in JEPP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27654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12L : D7(5853’),D8(6955’), 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30R :D6(5833’),D5(6935’)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12R :H7(5702’),H8(6883’),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30L :H5(5672’),H4(6932’) </a:t>
                      </a:r>
                      <a:endParaRPr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251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car, APU Off But 26</a:t>
                      </a:r>
                      <a:r>
                        <a:rPr lang="ko-KR" altLang="en-US" sz="800" dirty="0"/>
                        <a:t>도 이하 사용가능</a:t>
                      </a:r>
                      <a:endParaRPr lang="en-US" altLang="ko-KR"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611328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ZHCC(CGO)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496ft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Zhengzhou AOC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7574" y="34946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59934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19103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372567521"/>
              </p:ext>
            </p:extLst>
          </p:nvPr>
        </p:nvGraphicFramePr>
        <p:xfrm>
          <a:off x="-3431" y="581398"/>
          <a:ext cx="2335724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09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64">
                  <a:extLst>
                    <a:ext uri="{9D8B030D-6E8A-4147-A177-3AD203B41FA5}">
                      <a16:colId xmlns:a16="http://schemas.microsoft.com/office/drawing/2014/main" val="488815992"/>
                    </a:ext>
                  </a:extLst>
                </a:gridCol>
                <a:gridCol w="16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3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293">
                  <a:extLst>
                    <a:ext uri="{9D8B030D-6E8A-4147-A177-3AD203B41FA5}">
                      <a16:colId xmlns:a16="http://schemas.microsoft.com/office/drawing/2014/main" val="1210640370"/>
                    </a:ext>
                  </a:extLst>
                </a:gridCol>
                <a:gridCol w="1556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CGO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Lower ALT – Consider Add Fuel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12R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/12L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RNAV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116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116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116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30R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/30L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OKT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 RNAV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296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296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296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CGO 114.5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12L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30R 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12R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30L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12R(494’)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12L(496’)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lang="en-US"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30L(484’)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30R(484’)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30L : CGO 296/4, R180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30R : CGO /4, CRS 070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082982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Req Pushback to Apron 121.7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207632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ZHCC(CGO) 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496ft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Zhengzhou AOC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(Read Back!)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86954" y="2445968"/>
            <a:ext cx="1741909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126.35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(AUTO or NOT)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CGO 124.2 – 119.35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128.35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PEK 127.35 – 128.15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132.95 - ICN 128.7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004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스크린샷, 소프트웨어, 도표이(가) 표시된 사진&#10;&#10;자동 생성된 설명">
            <a:extLst>
              <a:ext uri="{FF2B5EF4-FFF2-40B4-BE49-F238E27FC236}">
                <a16:creationId xmlns:a16="http://schemas.microsoft.com/office/drawing/2014/main" id="{98C5E6F4-394E-6412-4449-3BC7BF7D0A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649" t="31341" r="20715" b="11205"/>
          <a:stretch/>
        </p:blipFill>
        <p:spPr>
          <a:xfrm>
            <a:off x="0" y="2445969"/>
            <a:ext cx="647775" cy="94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0626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987" y="3151645"/>
            <a:ext cx="249619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125.32 – 132.32 - 120.1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GZU 124.9 – 133.5 - WUH 134.35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119.3 - CHS 123.9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DYG TWR 118.45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15221272"/>
              </p:ext>
            </p:extLst>
          </p:nvPr>
        </p:nvGraphicFramePr>
        <p:xfrm>
          <a:off x="1525" y="4082615"/>
          <a:ext cx="2331400" cy="146570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DYG : STAR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High Terr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, ATIS within 100NM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DYG TWR no RDR Service KEEP FLT PLAN RTE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8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08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LIN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 RNP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JX001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08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6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26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LIN </a:t>
                      </a:r>
                      <a:r>
                        <a:rPr lang="en-US" altLang="ko-Kore-KR" sz="800" b="0" dirty="0" err="1"/>
                        <a:t>xxA</a:t>
                      </a:r>
                      <a:r>
                        <a:rPr lang="en-US" altLang="ko-Kore-KR" sz="800" b="0" dirty="0"/>
                        <a:t> RNP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DG944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ILS X 26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08(713’)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8530’     26(665’)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3.2도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005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8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J(6530’), </a:t>
                      </a:r>
                      <a:r>
                        <a:rPr lang="en-US" sz="800" b="0" dirty="0" err="1">
                          <a:solidFill>
                            <a:schemeClr val="dk1"/>
                          </a:solidFill>
                        </a:rPr>
                        <a:t>DownSlope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0.65%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 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Do not Intercept RWY08 inside DYG 11NM(FIX)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Grooved (AIP), Follow Me Car on A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73609132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ZGDY(DYG) 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713ft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52822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75191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842237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83296557"/>
              </p:ext>
            </p:extLst>
          </p:nvPr>
        </p:nvGraphicFramePr>
        <p:xfrm>
          <a:off x="0" y="578251"/>
          <a:ext cx="2335724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9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972">
                  <a:extLst>
                    <a:ext uri="{9D8B030D-6E8A-4147-A177-3AD203B41FA5}">
                      <a16:colId xmlns:a16="http://schemas.microsoft.com/office/drawing/2014/main" val="924808566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24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6672">
                  <a:extLst>
                    <a:ext uri="{9D8B030D-6E8A-4147-A177-3AD203B41FA5}">
                      <a16:colId xmlns:a16="http://schemas.microsoft.com/office/drawing/2014/main" val="484641046"/>
                    </a:ext>
                  </a:extLst>
                </a:gridCol>
                <a:gridCol w="1180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5242">
                  <a:extLst>
                    <a:ext uri="{9D8B030D-6E8A-4147-A177-3AD203B41FA5}">
                      <a16:colId xmlns:a16="http://schemas.microsoft.com/office/drawing/2014/main" val="4194299910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DYG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(RWY Grooved AIP)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08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(2400m)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26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LIN </a:t>
                      </a:r>
                      <a:r>
                        <a:rPr lang="en-US" altLang="ko-Kore-KR" sz="800" b="0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259</a:t>
                      </a:r>
                      <a:endParaRPr sz="458" b="0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259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(2400m)</a:t>
                      </a:r>
                      <a:endParaRPr lang="ko-Kore-KR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259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DYG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08 109.7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26 108.9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08(713’)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 : DYG 079/8, R055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 : DYG,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502685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08559832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ZGDY(DYG) 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713ft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Voice TWR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15566" y="2376477"/>
            <a:ext cx="239039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118.45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CHS 123.9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GZU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124.9 – 133.5 -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133.25 – SHA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120.1 – 132.32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128.12 – 125.32 – 126.17 – 120.55 –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13646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9F632F4C-60D3-9EE8-7A8D-0CA4319CC3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5676" y="2123530"/>
            <a:ext cx="1090673" cy="64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9174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>
          <a:extLst>
            <a:ext uri="{FF2B5EF4-FFF2-40B4-BE49-F238E27FC236}">
              <a16:creationId xmlns:a16="http://schemas.microsoft.com/office/drawing/2014/main" id="{6FF77275-DC2D-7782-8A56-C3FCD4C15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EC30C3-708C-B4A4-6427-5E6725C26554}"/>
              </a:ext>
            </a:extLst>
          </p:cNvPr>
          <p:cNvSpPr txBox="1"/>
          <p:nvPr/>
        </p:nvSpPr>
        <p:spPr>
          <a:xfrm>
            <a:off x="-55838" y="3280623"/>
            <a:ext cx="1887055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123.85 – 119.6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118.25</a:t>
            </a:r>
          </a:p>
        </p:txBody>
      </p:sp>
      <p:graphicFrame>
        <p:nvGraphicFramePr>
          <p:cNvPr id="291" name="Google Shape;291;p18">
            <a:extLst>
              <a:ext uri="{FF2B5EF4-FFF2-40B4-BE49-F238E27FC236}">
                <a16:creationId xmlns:a16="http://schemas.microsoft.com/office/drawing/2014/main" id="{184C1080-0236-2052-E1E9-648A12C011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3395981"/>
              </p:ext>
            </p:extLst>
          </p:nvPr>
        </p:nvGraphicFramePr>
        <p:xfrm>
          <a:off x="0" y="60692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>
            <a:extLst>
              <a:ext uri="{FF2B5EF4-FFF2-40B4-BE49-F238E27FC236}">
                <a16:creationId xmlns:a16="http://schemas.microsoft.com/office/drawing/2014/main" id="{425BFED1-9719-706B-35CE-6D6E3D9DD9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771002"/>
              </p:ext>
            </p:extLst>
          </p:nvPr>
        </p:nvGraphicFramePr>
        <p:xfrm>
          <a:off x="-1706" y="3819333"/>
          <a:ext cx="2333880" cy="174281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60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2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DLC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dirty="0"/>
                        <a:t>: RNAV(PMS) STAR </a:t>
                      </a:r>
                      <a:r>
                        <a:rPr lang="en-US" sz="700" dirty="0">
                          <a:solidFill>
                            <a:srgbClr val="C00000"/>
                          </a:solidFill>
                        </a:rPr>
                        <a:t>CHK RWY 10 TL107 CAT C/D</a:t>
                      </a:r>
                      <a:endParaRPr lang="en-US" sz="80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chemeClr val="accent4"/>
                          </a:solidFill>
                        </a:rPr>
                        <a:t>If Over MLDW, Report DLC -32NM for Holding or Missed APP</a:t>
                      </a:r>
                      <a:endParaRPr 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10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RUPID xx A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TL107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(PMS)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CHK ALT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TL106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10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OFF SET LOC</a:t>
                      </a:r>
                      <a:endParaRPr lang="en-US"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RUPID xx A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TL307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(PMS)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TL304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28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10(106’)  10171’  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   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28(89’)  9843’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10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(3.3/3.5)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E(5469’),D(6535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28 : F(5393’),G(6555’)</a:t>
                      </a:r>
                      <a:endParaRPr lang="en-US" sz="800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10 Align After DA Due Terrain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NO AUTO L/D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AA47F5"/>
                          </a:solidFill>
                        </a:rPr>
                        <a:t>Align by Visual Follow GS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700" b="1" dirty="0">
                          <a:solidFill>
                            <a:schemeClr val="tx1"/>
                          </a:solidFill>
                        </a:rPr>
                        <a:t>Parking Brake Remain SET </a:t>
                      </a:r>
                      <a:r>
                        <a:rPr lang="en-US" sz="600" b="1" dirty="0">
                          <a:solidFill>
                            <a:srgbClr val="0070C0"/>
                          </a:solidFill>
                        </a:rPr>
                        <a:t>(After All Offload then REQ Release) 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APU off Procedure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>
            <a:extLst>
              <a:ext uri="{FF2B5EF4-FFF2-40B4-BE49-F238E27FC236}">
                <a16:creationId xmlns:a16="http://schemas.microsoft.com/office/drawing/2014/main" id="{2B7D9463-A88C-657E-36E3-FFACA0B4A9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0648043"/>
              </p:ext>
            </p:extLst>
          </p:nvPr>
        </p:nvGraphicFramePr>
        <p:xfrm>
          <a:off x="-2501" y="12087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ZYTL(DLC) 107ft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4BC288-4472-D50A-E876-6EB1EB95F6A1}"/>
              </a:ext>
            </a:extLst>
          </p:cNvPr>
          <p:cNvSpPr/>
          <p:nvPr/>
        </p:nvSpPr>
        <p:spPr>
          <a:xfrm>
            <a:off x="1651787" y="350455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7D4F3D-FF0C-FDED-A507-17DB62A3B3B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8857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2608306669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 </a:t>
                      </a:r>
                      <a:endParaRPr lang="en-US" altLang="ko-Kore-KR"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고맙습니다</a:t>
                      </a:r>
                      <a:r>
                        <a:rPr kumimoji="0" lang="en-US" altLang="ko-KR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899C8511-836F-F239-6741-D6AC626F5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>
            <a:extLst>
              <a:ext uri="{FF2B5EF4-FFF2-40B4-BE49-F238E27FC236}">
                <a16:creationId xmlns:a16="http://schemas.microsoft.com/office/drawing/2014/main" id="{FEE7959D-3C0C-154D-04C3-CBA939701D9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64E036-24A6-4740-3AAE-4CBCE7AE3EA0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4B2AF9A-775E-6F54-8C97-508EFCD60E7D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703358-AEE5-EB43-CBCB-FFC25292DE8A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29DFFA1-BE25-8CB2-ACDF-27EE6789585C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09546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>
          <a:extLst>
            <a:ext uri="{FF2B5EF4-FFF2-40B4-BE49-F238E27FC236}">
              <a16:creationId xmlns:a16="http://schemas.microsoft.com/office/drawing/2014/main" id="{2AE82B88-A031-A9EF-D496-D553CF650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>
            <a:extLst>
              <a:ext uri="{FF2B5EF4-FFF2-40B4-BE49-F238E27FC236}">
                <a16:creationId xmlns:a16="http://schemas.microsoft.com/office/drawing/2014/main" id="{1646C4F2-3ED5-5AF0-F68C-A238C964F7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5415707"/>
              </p:ext>
            </p:extLst>
          </p:nvPr>
        </p:nvGraphicFramePr>
        <p:xfrm>
          <a:off x="4919" y="705249"/>
          <a:ext cx="2300363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DLC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10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SANKO xx 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900m(3000’)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103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28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SANKO xx 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900m(3000’)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283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DBL 115.4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10 109.1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28 111.1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10(106’)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28(89’)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 : DBL 283/2.9, DBL 280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20102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PushBack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Facing West (RWY28 180Back)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RWY28 Hold Short C/B – HP3/HP3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>
            <a:extLst>
              <a:ext uri="{FF2B5EF4-FFF2-40B4-BE49-F238E27FC236}">
                <a16:creationId xmlns:a16="http://schemas.microsoft.com/office/drawing/2014/main" id="{5CCFD6AD-7902-F336-4C89-5CED287368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5987276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71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69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ZYTL(DLC)107ft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1" dirty="0">
                          <a:solidFill>
                            <a:srgbClr val="FF0000"/>
                          </a:solidFill>
                        </a:rPr>
                        <a:t>DCL 20min(</a:t>
                      </a:r>
                      <a:r>
                        <a:rPr lang="en-US" altLang="ko-KR" sz="700" b="1" dirty="0" err="1">
                          <a:solidFill>
                            <a:srgbClr val="FF0000"/>
                          </a:solidFill>
                        </a:rPr>
                        <a:t>ReadBack</a:t>
                      </a:r>
                      <a:r>
                        <a:rPr lang="en-US" altLang="ko-KR" sz="700" b="1" dirty="0">
                          <a:solidFill>
                            <a:srgbClr val="FF0000"/>
                          </a:solidFill>
                        </a:rPr>
                        <a:t> to GND)</a:t>
                      </a:r>
                      <a:r>
                        <a:rPr lang="ko-KR" altLang="en-US" sz="7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FF0000"/>
                          </a:solidFill>
                        </a:rPr>
                        <a:t>Voice 10min(GND)</a:t>
                      </a:r>
                      <a:endParaRPr lang="en-US" altLang="ko-KR" sz="6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3070BD7-0C1A-83AC-8136-EF8CBE88DCDB}"/>
              </a:ext>
            </a:extLst>
          </p:cNvPr>
          <p:cNvSpPr txBox="1"/>
          <p:nvPr/>
        </p:nvSpPr>
        <p:spPr>
          <a:xfrm>
            <a:off x="969470" y="2406888"/>
            <a:ext cx="708848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5561BE8A-EE22-E068-7878-1E854D00D852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0FA613-9312-F2DD-DC23-51909AB28B98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34D4E9-7B50-AB61-FEC1-B03789F420CB}"/>
              </a:ext>
            </a:extLst>
          </p:cNvPr>
          <p:cNvSpPr/>
          <p:nvPr/>
        </p:nvSpPr>
        <p:spPr>
          <a:xfrm>
            <a:off x="847312" y="18339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텍스트, 라인, 폰트, 도표이(가) 표시된 사진&#10;&#10;자동 생성된 설명">
            <a:extLst>
              <a:ext uri="{FF2B5EF4-FFF2-40B4-BE49-F238E27FC236}">
                <a16:creationId xmlns:a16="http://schemas.microsoft.com/office/drawing/2014/main" id="{FD37E064-C7D6-A385-2859-C7566E24AC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9" y="2444472"/>
            <a:ext cx="964551" cy="70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88371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60783343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978494010"/>
              </p:ext>
            </p:extLst>
          </p:nvPr>
        </p:nvGraphicFramePr>
        <p:xfrm>
          <a:off x="-2501" y="3686661"/>
          <a:ext cx="2327658" cy="18687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 </a:t>
                      </a: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AFT IAF STEEP DES(3.8)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153951041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40F26-AA68-BC81-60B9-DD726B8F89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5CD2C11-84BB-CA3F-91BE-B3B15E82C8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43848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120.7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(MIGUG)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17524240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275025826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L/T,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Vacate Lead L/T(Only Edge L/T)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xx Yellow Lead-in Marking(xx A,B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04DB22-750F-4097-365B-79B389FA23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84749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(5000)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31493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READY!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295394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232" y="2344525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598763" y="2378007"/>
            <a:ext cx="1491114" cy="117864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134.05 – 120.7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8942/5655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(ARESI)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(AKOTA)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271B0A-E414-C9F5-151D-200BBB86EC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20765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127.5 – 123.2 – 123.9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(BISIG ETA)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13300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(BEDIP)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APP 124.4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54626213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13761822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altLang="ko-KR" sz="800" b="1" dirty="0"/>
                        <a:t>(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7</a:t>
                      </a:r>
                      <a:r>
                        <a:rPr lang="en-US" altLang="ko-KR" sz="800" b="1" dirty="0"/>
                        <a:t>,5,3)R/P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GONDO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</a:t>
                      </a:r>
                      <a:r>
                        <a:rPr lang="en-US" altLang="ko-Kore-KR" sz="800" b="1" dirty="0"/>
                        <a:t>DAGAT</a:t>
                      </a:r>
                      <a:r>
                        <a:rPr lang="en-US" sz="800" b="1" dirty="0"/>
                        <a:t>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MUTAN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/>
                        <a:t>(</a:t>
                      </a:r>
                      <a:r>
                        <a:rPr lang="en-US" altLang="ko-Kore-KR" sz="800" b="1" dirty="0"/>
                        <a:t>MEDAM</a:t>
                      </a:r>
                      <a:r>
                        <a:rPr lang="en-US" sz="800" b="1" dirty="0"/>
                        <a:t>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Report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</a:rPr>
                        <a:t>Chockin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 Time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365F54-8A36-6A9A-F1D4-D28F7D1796D7}"/>
              </a:ext>
            </a:extLst>
          </p:cNvPr>
          <p:cNvSpPr/>
          <p:nvPr/>
        </p:nvSpPr>
        <p:spPr>
          <a:xfrm>
            <a:off x="846113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60667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</a:t>
                      </a:r>
                      <a:r>
                        <a:rPr lang="ko-KR" altLang="en-US" sz="800" b="1" u="none" strike="noStrike" cap="none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</a:t>
                      </a:r>
                      <a:r>
                        <a:rPr lang="en-US" sz="800" b="0" u="none" strike="noStrike" cap="none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: MIA /2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ENG Startup to GND </a:t>
                      </a:r>
                      <a:r>
                        <a:rPr lang="en-US" altLang="ko-KR" sz="800" b="0" u="none" strike="noStrike" cap="none" dirty="0">
                          <a:solidFill>
                            <a:srgbClr val="C00000"/>
                          </a:solidFill>
                        </a:rPr>
                        <a:t>-&gt;</a:t>
                      </a:r>
                      <a:r>
                        <a:rPr lang="ko-KR" altLang="en-US" sz="800" b="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 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01089" y="2339711"/>
            <a:ext cx="1522810" cy="1017064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124.4(121.1)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(LEBIX ETA)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125.72 - 124.52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11245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23260"/>
            <a:ext cx="993580" cy="464007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363B5B1-8E7B-7609-6A41-4AC4F2531BE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7922502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2316435315"/>
              </p:ext>
            </p:extLst>
          </p:nvPr>
        </p:nvGraphicFramePr>
        <p:xfrm>
          <a:off x="4472" y="3784778"/>
          <a:ext cx="2310728" cy="177288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0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3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71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32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12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92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07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YUMIN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DOTOL 160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RNP Y 07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LPV)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RNP Z 07 AR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B737-900, RNP 0.11)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45698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DOTOL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xM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DUKAL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6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8"/>
            <a:ext cx="546787" cy="5456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478119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E1E6C3-2FAC-67D6-CA78-10767C1FFA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33882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28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119.7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130.1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4225320391"/>
              </p:ext>
            </p:extLst>
          </p:nvPr>
        </p:nvGraphicFramePr>
        <p:xfrm>
          <a:off x="-2501" y="3771883"/>
          <a:ext cx="2327659" cy="178514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0869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RMQ : No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FL220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4"/>
                          </a:solidFill>
                        </a:rPr>
                        <a:t>ILS Z 36 : HLG31 SPD Modify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RDR Vector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HLG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18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FATAN</a:t>
                      </a:r>
                    </a:p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(ARROZ)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Z 36 </a:t>
                      </a:r>
                    </a:p>
                    <a:p>
                      <a:pPr algn="ctr"/>
                      <a:r>
                        <a:rPr lang="en-US" sz="800" b="1" dirty="0"/>
                        <a:t>(ILS Y 36</a:t>
                      </a:r>
                      <a:r>
                        <a:rPr lang="en-US" sz="800" b="0" dirty="0"/>
                        <a:t>)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18(653’)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12005’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36(663’)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</a:rPr>
                        <a:t>RWxx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 /8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43174176"/>
                  </a:ext>
                </a:extLst>
              </a:tr>
              <a:tr h="236413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EOR(12005’),  36 : W5(8500’)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E1~4, W1 for Military 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Follow Me Car on W, Report W3 Intersection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778245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RCMQ(RMQ)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665ft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Mandarin Operation 131.85/95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24277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443223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6744170"/>
              </p:ext>
            </p:extLst>
          </p:nvPr>
        </p:nvGraphicFramePr>
        <p:xfrm>
          <a:off x="-4046" y="689875"/>
          <a:ext cx="2347194" cy="1376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RMQ : SID (NADP 1) TA 11000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HLG </a:t>
                      </a:r>
                      <a:r>
                        <a:rPr lang="en-US" sz="700" b="1" u="none" strike="noStrike" cap="none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 (SPRAY </a:t>
                      </a:r>
                      <a:r>
                        <a:rPr lang="en-US" sz="700" b="1" u="none" strike="noStrike" cap="none" dirty="0" err="1">
                          <a:solidFill>
                            <a:srgbClr val="0070C0"/>
                          </a:solidFill>
                        </a:rPr>
                        <a:t>xS</a:t>
                      </a:r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lang="ko-Kore-KR" sz="12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7000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HLG </a:t>
                      </a:r>
                      <a:r>
                        <a:rPr lang="en-US" altLang="ko-Kore-KR" sz="700" b="1" u="none" strike="noStrike" cap="none" dirty="0" err="1">
                          <a:solidFill>
                            <a:srgbClr val="0070C0"/>
                          </a:solidFill>
                        </a:rPr>
                        <a:t>xB</a:t>
                      </a:r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 (SPRAY </a:t>
                      </a:r>
                      <a:r>
                        <a:rPr lang="en-US" altLang="ko-Kore-KR" sz="7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lang="ko-Kore-KR" sz="12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18 111.7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36 111.5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18(653’)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12005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36(663’)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 : TCK 181/7, R270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062539"/>
                  </a:ext>
                </a:extLst>
              </a:tr>
              <a:tr h="115700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 after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PushBack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, Report W3 Intersection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817655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RCMQ(RMQ)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665ft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err="1"/>
                        <a:t>Madarin</a:t>
                      </a:r>
                      <a:r>
                        <a:rPr lang="en-US" sz="800" dirty="0"/>
                        <a:t> Operation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131.85/95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to GND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1166590" y="2223843"/>
            <a:ext cx="1213794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118.75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APP 130.1 – 119.7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도표, 라인이(가) 표시된 사진&#10;&#10;자동 생성된 설명">
            <a:extLst>
              <a:ext uri="{FF2B5EF4-FFF2-40B4-BE49-F238E27FC236}">
                <a16:creationId xmlns:a16="http://schemas.microsoft.com/office/drawing/2014/main" id="{B1A74796-EF8E-5C5F-D7DE-4AA33B5D8B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093371"/>
            <a:ext cx="1040674" cy="87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3583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29093741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4114335148"/>
              </p:ext>
            </p:extLst>
          </p:nvPr>
        </p:nvGraphicFramePr>
        <p:xfrm>
          <a:off x="-2501" y="3874835"/>
          <a:ext cx="2327659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4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No VOR at TPE, A-VDGS see above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943571297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6533B1B9-4E05-6110-F9FE-1C5ADBF7F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998" y="3339535"/>
            <a:ext cx="833046" cy="53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950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6107896"/>
              </p:ext>
            </p:extLst>
          </p:nvPr>
        </p:nvGraphicFramePr>
        <p:xfrm>
          <a:off x="-4046" y="5869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7348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0" y="209673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24304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001904"/>
            <a:ext cx="150874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(BIXAK)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481405603"/>
              </p:ext>
            </p:extLst>
          </p:nvPr>
        </p:nvGraphicFramePr>
        <p:xfrm>
          <a:off x="4410" y="3667475"/>
          <a:ext cx="230588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395263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UNZ/-15,OBALE(MEMKE) 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UNZ/-15,CIBOL(WABOX)</a:t>
                      </a:r>
                      <a:endParaRPr lang="en-US" sz="800" b="1" dirty="0"/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04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3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Prepare GS OUT, 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948597028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Menzies Operations 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DATIS</a:t>
                      </a:r>
                      <a:endParaRPr sz="9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3814818659"/>
              </p:ext>
            </p:extLst>
          </p:nvPr>
        </p:nvGraphicFramePr>
        <p:xfrm>
          <a:off x="0" y="603073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FCA215-6716-977F-75BA-F0B5E1689E17}"/>
              </a:ext>
            </a:extLst>
          </p:cNvPr>
          <p:cNvSpPr/>
          <p:nvPr/>
        </p:nvSpPr>
        <p:spPr>
          <a:xfrm>
            <a:off x="826930" y="270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661764979"/>
              </p:ext>
            </p:extLst>
          </p:nvPr>
        </p:nvGraphicFramePr>
        <p:xfrm>
          <a:off x="0" y="1"/>
          <a:ext cx="2328875" cy="550992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941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EDTO Procedure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APU Remain ON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908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PREFLIGHT</a:t>
                      </a:r>
                    </a:p>
                    <a:p>
                      <a:pPr algn="l"/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Alternate Airport IFR </a:t>
                      </a:r>
                      <a:r>
                        <a:rPr lang="en-US" altLang="ko-Kore-KR" sz="700" b="1" i="0" u="none" strike="noStrike" dirty="0" err="1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Minima for Planning (Ops Pecs C055)</a:t>
                      </a:r>
                      <a:r>
                        <a:rPr lang="ko-KR" altLang="en-US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</a:t>
                      </a:r>
                      <a:r>
                        <a:rPr lang="en-US" altLang="ko-KR" sz="700" b="1" i="0" u="none" strike="noStrike" dirty="0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-&gt;</a:t>
                      </a:r>
                      <a:r>
                        <a:rPr lang="ko-KR" altLang="en-US" sz="700" b="1" i="0" u="none" strike="noStrike" dirty="0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 </a:t>
                      </a:r>
                      <a:r>
                        <a:rPr lang="en-US" altLang="ko-KR" sz="700" b="1" i="0" u="none" strike="noStrike" dirty="0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EDTO ERA Only(ERA no </a:t>
                      </a:r>
                      <a:r>
                        <a:rPr lang="en-US" altLang="ko-KR" sz="700" b="1" i="0" u="none" strike="noStrike" dirty="0" err="1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R" sz="700" b="1" i="0" u="none" strike="noStrike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)</a:t>
                      </a:r>
                      <a:endParaRPr lang="en-US" sz="700" b="1" dirty="0">
                        <a:solidFill>
                          <a:srgbClr val="AA47F5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RVSM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CAPT/FO 50ft, PILOT/FE 75ft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FUEL CROSS FEED V/V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 -&gt; Off, V/V L/T CHK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NAV DATA Input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EEP, ETP1, ETP2, EXP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HF SELCAL CHK : Jeppesen - ENT DATA Pacific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SEOUL RADIO : 8903(3004,6532,13300,13303,17904)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3418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AFTER START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APU Remain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</a:t>
                      </a:r>
                      <a:r>
                        <a:rPr lang="en-US" sz="800" dirty="0">
                          <a:latin typeface="+mn-lt"/>
                        </a:rPr>
                        <a:t> Until Passing EXP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90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LEVEL OFF (CRZ CHK)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RVSM CHK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CAPT/FO 200ft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09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BEFORE EEP (Entry Point,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ERA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60min 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B737-900 398NM,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Others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408NM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(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winthin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MAX 120min 750NM)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1 ELEC SRC Fail Before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Reroute, Divert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FIX 1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EEP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FIX 2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ETP1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FMS ALT A/P SET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ALTN Page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Review Contingency Procedure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- Drift Down 30</a:t>
                      </a:r>
                      <a:r>
                        <a:rPr kumimoji="0" lang="ko-Kore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도이상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</a:t>
                      </a:r>
                      <a:r>
                        <a:rPr kumimoji="0" lang="ko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5NM, FL290</a:t>
                      </a:r>
                      <a:r>
                        <a:rPr kumimoji="0" lang="ko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이하</a:t>
                      </a: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+-500ft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- </a:t>
                      </a:r>
                      <a:r>
                        <a:rPr kumimoji="0" lang="en-US" altLang="ko-Kore-KR" sz="7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Dev 5NM </a:t>
                      </a:r>
                      <a:r>
                        <a:rPr kumimoji="0" lang="ko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이상</a:t>
                      </a: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</a:t>
                      </a:r>
                      <a:r>
                        <a:rPr kumimoji="0" lang="ko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+-300ft</a:t>
                      </a:r>
                      <a:endParaRPr kumimoji="0" lang="en-US" altLang="ko-Kore-KR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AA47F5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3740928111"/>
                  </a:ext>
                </a:extLst>
              </a:tr>
              <a:tr h="462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Segment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1 ELEC SRC Fail After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Continue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Actual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for Actual Divert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99958746"/>
                  </a:ext>
                </a:extLst>
              </a:tr>
              <a:tr h="6703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ETP (Equal Time Point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ERA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FIX, ALTN Page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Last ETP(Critical Point) Fuel less then PLAN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– Continue by PIC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646462774"/>
                  </a:ext>
                </a:extLst>
              </a:tr>
              <a:tr h="3418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EXP (Exit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-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OFF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122030425"/>
                  </a:ext>
                </a:extLst>
              </a:tr>
              <a:tr h="462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1 HR Before TOD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 CROSS FEED V/V CHK :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On -&gt; Off, V/V L/T CHK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31874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42402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07271351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(RWY 06 LNAV not Arming on GND)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53389776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By Voice, No DATIS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173448"/>
            <a:ext cx="1764127" cy="1017064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8870/6532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(HIDEK)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 133.85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E5B13E-BE59-CD40-278E-11D41D54540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19514618"/>
              </p:ext>
            </p:extLst>
          </p:nvPr>
        </p:nvGraphicFramePr>
        <p:xfrm>
          <a:off x="-2501" y="3903061"/>
          <a:ext cx="2327659" cy="16703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TPE : STAR TL130 </a:t>
                      </a:r>
                      <a:r>
                        <a:rPr lang="en-US" altLang="ko-Kore-KR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altLang="ko-Kore-KR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VOR at TPE,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A-VDGS see above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459661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171429"/>
              </p:ext>
            </p:extLst>
          </p:nvPr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F64CEF4C-47A5-8D86-A1CC-D5A6FCB54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72" y="3352795"/>
            <a:ext cx="867550" cy="55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2276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0534173"/>
              </p:ext>
            </p:extLst>
          </p:nvPr>
        </p:nvGraphicFramePr>
        <p:xfrm>
          <a:off x="-4046" y="6430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76729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60107" y="2180607"/>
            <a:ext cx="130644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5913174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55978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129.1 – HKG 132.15 - 127.1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SNY 122.6 – HNI 123.3 – VTN 128.3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BKK 132.1 – 133.1 - APP 119.1 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586752105"/>
              </p:ext>
            </p:extLst>
          </p:nvPr>
        </p:nvGraphicFramePr>
        <p:xfrm>
          <a:off x="-2501" y="3838579"/>
          <a:ext cx="2327659" cy="16960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0916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0904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471166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145629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BKK : STAR TL130 UTC+7 </a:t>
                      </a:r>
                      <a:r>
                        <a:rPr lang="en-US" altLang="ko-Kore-KR" sz="800" dirty="0">
                          <a:solidFill>
                            <a:srgbClr val="FFC000"/>
                          </a:solidFill>
                        </a:rPr>
                        <a:t>(SPD CTL via STAR Chart)</a:t>
                      </a:r>
                      <a:endParaRPr lang="en-US" altLang="ko-Kore-KR" sz="800" b="1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EASTE </a:t>
                      </a:r>
                      <a:r>
                        <a:rPr lang="en-US" sz="800" b="1" dirty="0" err="1"/>
                        <a:t>xxC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No </a:t>
                      </a:r>
                      <a:r>
                        <a:rPr lang="en-US" altLang="ko-Kore-KR" sz="800" b="1" dirty="0" err="1"/>
                        <a:t>tx</a:t>
                      </a:r>
                      <a:r>
                        <a:rPr lang="en-US" altLang="ko-Kore-KR" sz="800" b="1" dirty="0"/>
                        <a:t> Vector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EASTE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xxD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Vector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Z 01L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07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19L(4’)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13123’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 No </a:t>
                      </a:r>
                      <a:r>
                        <a:rPr lang="en-US" altLang="ko-KR" sz="800" b="1" dirty="0" err="1">
                          <a:solidFill>
                            <a:srgbClr val="C00000"/>
                          </a:solidFill>
                        </a:rPr>
                        <a:t>Groov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01R(4’)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007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19R(4’)</a:t>
                      </a:r>
                      <a:endParaRPr 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12139’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01L(4’)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0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RWxx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/8 (180tks), /5 (160-150kts)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433256594"/>
                  </a:ext>
                </a:extLst>
              </a:tr>
              <a:tr h="195571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19L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B8(5567’), B10(6965’), 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01R : B7(5964’), B5(7962’)</a:t>
                      </a:r>
                      <a:endParaRPr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19R : E9(5052’), E13(7139’),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01L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E12(4872’), E7(6958’)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0077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HIRO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Standard Taxi Route, APU Off Procedure</a:t>
                      </a:r>
                      <a:endParaRPr 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3615981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Bangkok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131.25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572577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/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196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9173A3-1ECF-6009-194E-99FFD55E035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4931131"/>
              </p:ext>
            </p:extLst>
          </p:nvPr>
        </p:nvGraphicFramePr>
        <p:xfrm>
          <a:off x="-4045" y="643000"/>
          <a:ext cx="234215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8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6370">
                  <a:extLst>
                    <a:ext uri="{9D8B030D-6E8A-4147-A177-3AD203B41FA5}">
                      <a16:colId xmlns:a16="http://schemas.microsoft.com/office/drawing/2014/main" val="316027583"/>
                    </a:ext>
                  </a:extLst>
                </a:gridCol>
                <a:gridCol w="160014">
                  <a:extLst>
                    <a:ext uri="{9D8B030D-6E8A-4147-A177-3AD203B41FA5}">
                      <a16:colId xmlns:a16="http://schemas.microsoft.com/office/drawing/2014/main" val="3522764159"/>
                    </a:ext>
                  </a:extLst>
                </a:gridCol>
                <a:gridCol w="2744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8535">
                  <a:extLst>
                    <a:ext uri="{9D8B030D-6E8A-4147-A177-3AD203B41FA5}">
                      <a16:colId xmlns:a16="http://schemas.microsoft.com/office/drawing/2014/main" val="2506187783"/>
                    </a:ext>
                  </a:extLst>
                </a:gridCol>
                <a:gridCol w="1378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71939">
                  <a:extLst>
                    <a:ext uri="{9D8B030D-6E8A-4147-A177-3AD203B41FA5}">
                      <a16:colId xmlns:a16="http://schemas.microsoft.com/office/drawing/2014/main" val="3421815691"/>
                    </a:ext>
                  </a:extLst>
                </a:gridCol>
                <a:gridCol w="335266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BKK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A-CDM REQ Pushback +-5min of TSAT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TSAT/CTOT Inform to GND CTL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xxG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/J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xxK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/H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SVB 111.4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19L 110.5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01L 109.1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19R 109.5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01R 110.1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12139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 (4’)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13123’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No </a:t>
                      </a:r>
                      <a:r>
                        <a:rPr lang="en-US" sz="800" b="1" u="none" strike="noStrike" cap="none" dirty="0" err="1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Groov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within 10min, Standard TAXI Route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19R Do not Pass E1, D2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619825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KE Bangkok 131.25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-20min, Voice 133.8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48383" y="2534703"/>
            <a:ext cx="1987724" cy="94436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(AUTO)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BKK 133.1 – VIE 128.3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123.3 - SNY 122.6 – HKG 127.1 – 125.35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129.1(126.7, 127.9)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3007963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14389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959424697"/>
              </p:ext>
            </p:extLst>
          </p:nvPr>
        </p:nvGraphicFramePr>
        <p:xfrm>
          <a:off x="0" y="0"/>
          <a:ext cx="2328875" cy="18424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CRZ FUEL Penalty </a:t>
                      </a:r>
                      <a:r>
                        <a:rPr lang="en-US" sz="1000" dirty="0">
                          <a:latin typeface="+mn-lt"/>
                        </a:rPr>
                        <a:t>(Approximation)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ISA+10℃ : 1%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2000ft above/below OPT ALT : 1~2%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0ft below OPT ALT : 3~5%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8~14%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-8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4000ft below OPT ALT : 2%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7%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0.01M above LRC : 1~2% increase in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1931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8C1A594E-6DAE-98B3-E918-E5F0370C4B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7045316"/>
              </p:ext>
            </p:extLst>
          </p:nvPr>
        </p:nvGraphicFramePr>
        <p:xfrm>
          <a:off x="1933" y="1830722"/>
          <a:ext cx="2328875" cy="2082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FUEL Consumption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APU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GND : 270LBS/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 FLT : 180LBS/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TAXI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2 ENG, no APU : 1500LBS/</a:t>
                      </a:r>
                      <a:r>
                        <a:rPr lang="en-US" altLang="ko-Kore-KR" sz="900" b="0" i="0" u="none" strike="noStrike" cap="none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hr</a:t>
                      </a: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 (400LBS 16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연료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CRZ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시간당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750ft 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상승가능</a:t>
                      </a:r>
                      <a:endParaRPr lang="en-US" altLang="ko-Kore-KR" sz="900" b="0" i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100LBS (4000LBS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는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가능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Missed App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&amp;</a:t>
                      </a: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Landing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1200LBS (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과거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EDTO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자료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1500LBS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이상 적용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77422953"/>
                  </a:ext>
                </a:extLst>
              </a:tr>
            </a:tbl>
          </a:graphicData>
        </a:graphic>
      </p:graphicFrame>
      <p:graphicFrame>
        <p:nvGraphicFramePr>
          <p:cNvPr id="5" name="Google Shape;402;p31">
            <a:extLst>
              <a:ext uri="{FF2B5EF4-FFF2-40B4-BE49-F238E27FC236}">
                <a16:creationId xmlns:a16="http://schemas.microsoft.com/office/drawing/2014/main" id="{CC58B19C-6D0D-9F37-979E-48EB846199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2519374"/>
              </p:ext>
            </p:extLst>
          </p:nvPr>
        </p:nvGraphicFramePr>
        <p:xfrm>
          <a:off x="3864" y="3904509"/>
          <a:ext cx="2328875" cy="130382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FUEL Loading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Center Tank 1000LBS 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이상시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Main Tank FULL FUEL Overfill : 1000LBS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기준</a:t>
                      </a:r>
                      <a:endParaRPr lang="en-US" altLang="ko-KR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8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CTR fuel 1000~2000LBS T/O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시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Low Press L/T ON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-&gt;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CTR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Fuel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필요시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2000LBS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이상으로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Dispatch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76159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314084060"/>
              </p:ext>
            </p:extLst>
          </p:nvPr>
        </p:nvGraphicFramePr>
        <p:xfrm>
          <a:off x="0" y="0"/>
          <a:ext cx="2328875" cy="502529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TAKEOFF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 START</a:t>
                      </a:r>
                      <a:r>
                        <a:rPr lang="en-US" sz="1000" dirty="0">
                          <a:latin typeface="+mn-lt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latin typeface="+mn-lt"/>
                        </a:rPr>
                        <a:t>(APU 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Consideration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Max Taxi Weight Check (MTOW+500lbs)</a:t>
                      </a:r>
                      <a:endParaRPr lang="en-US" sz="7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sz="700" dirty="0">
                          <a:latin typeface="+mn-lt"/>
                        </a:rPr>
                        <a:t>Improved T/O &lt; No Bleed T/O &lt; Improved T/O + No Bleed T/O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OPT TOW Blank -&gt; </a:t>
                      </a: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MTOW Check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ELEC :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ENG GEN, BLEED : APU BLEED </a:t>
                      </a:r>
                      <a:r>
                        <a:rPr lang="en-US" altLang="ko-KR" sz="700" dirty="0">
                          <a:solidFill>
                            <a:srgbClr val="C00000"/>
                          </a:solidFill>
                          <a:latin typeface="+mn-lt"/>
                        </a:rPr>
                        <a:t>(Max 17000ft)</a:t>
                      </a:r>
                      <a:endParaRPr sz="7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Anti-ice </a:t>
                      </a:r>
                      <a:r>
                        <a:rPr lang="ko-KR" altLang="en-US" sz="700" dirty="0">
                          <a:latin typeface="+mn-lt"/>
                        </a:rPr>
                        <a:t>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이륙전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r>
                        <a:rPr lang="en-US" altLang="ko-KR" sz="700" dirty="0">
                          <a:latin typeface="+mn-lt"/>
                        </a:rPr>
                        <a:t>,</a:t>
                      </a:r>
                      <a:r>
                        <a:rPr lang="ko-KR" altLang="en-US" sz="700" dirty="0">
                          <a:latin typeface="+mn-lt"/>
                        </a:rPr>
                        <a:t> 불필요시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시동후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endParaRPr lang="en-US" altLang="ko-KR" sz="7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BLUE(S/W CHG)</a:t>
                      </a:r>
                      <a:r>
                        <a:rPr lang="en-US" sz="800" b="1" dirty="0">
                          <a:latin typeface="+mn-lt"/>
                        </a:rPr>
                        <a:t>,</a:t>
                      </a:r>
                      <a:r>
                        <a:rPr lang="en-US" sz="800" dirty="0">
                          <a:latin typeface="+mn-lt"/>
                        </a:rPr>
                        <a:t>  </a:t>
                      </a:r>
                      <a:r>
                        <a:rPr lang="en-US" sz="800" b="1" dirty="0">
                          <a:latin typeface="+mn-lt"/>
                        </a:rPr>
                        <a:t>BLACK(S/W NO CHG)</a:t>
                      </a:r>
                      <a:r>
                        <a:rPr lang="en-US" sz="800" dirty="0">
                          <a:latin typeface="+mn-lt"/>
                        </a:rPr>
                        <a:t> 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Flow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 BUS, Prob Heats ON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이후 수행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. . .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(ENG BLEED ON &amp; ISOL V/V AUTO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endParaRPr lang="en-US"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 Check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APU Remain – ON (OFF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)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lt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RECALL CHK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AFTER START CHECK LIST</a:t>
                      </a:r>
                      <a:endParaRPr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60215" y="5170979"/>
            <a:ext cx="843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Continue 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240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45659515"/>
              </p:ext>
            </p:extLst>
          </p:nvPr>
        </p:nvGraphicFramePr>
        <p:xfrm>
          <a:off x="0" y="2511642"/>
          <a:ext cx="2328875" cy="26961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1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LANDING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5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GA Thrust </a:t>
                      </a:r>
                      <a:r>
                        <a:rPr lang="ko-KR" altLang="en-US" sz="700" dirty="0">
                          <a:latin typeface="+mn-lt"/>
                        </a:rPr>
                        <a:t>추가 필요시 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  <a:latin typeface="+mn-lt"/>
                        </a:rPr>
                        <a:t>10000ft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  <a:r>
                        <a:rPr lang="ko-KR" altLang="en-US" sz="700" dirty="0">
                          <a:latin typeface="+mn-lt"/>
                        </a:rPr>
                        <a:t>이하에서 수행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8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FL200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or TOD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이하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</a:t>
                      </a:r>
                      <a:endParaRPr sz="12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53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below 10,000 ft: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.. . 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1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6452954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22E60F0B-EE5F-9463-9E12-FE63A897D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942609"/>
              </p:ext>
            </p:extLst>
          </p:nvPr>
        </p:nvGraphicFramePr>
        <p:xfrm>
          <a:off x="-12" y="7167"/>
          <a:ext cx="2328875" cy="24412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17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AFTERTAKEOFF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ENG Fail</a:t>
                      </a:r>
                      <a:r>
                        <a:rPr lang="ko-KR" altLang="en-US" sz="700" dirty="0">
                          <a:latin typeface="+mn-lt"/>
                        </a:rPr>
                        <a:t>시 </a:t>
                      </a:r>
                      <a:r>
                        <a:rPr lang="en-US" altLang="ko-KR" sz="700" dirty="0">
                          <a:latin typeface="+mn-lt"/>
                        </a:rPr>
                        <a:t>FE+1500ft or Obstacle CLR</a:t>
                      </a:r>
                      <a:r>
                        <a:rPr lang="ko-KR" altLang="en-US" sz="700" dirty="0">
                          <a:latin typeface="+mn-lt"/>
                        </a:rPr>
                        <a:t>후 수행하라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4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N1, Climb Thrust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Bleed MAX 17000ft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lang="en-US" sz="900" b="1" dirty="0">
                        <a:solidFill>
                          <a:srgbClr val="C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CABIN rate of CLIMB indicator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안정되면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 . . OFF (or ON for EDTO)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For EDTO flights, APU EXP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유지하라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7870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50407446"/>
              </p:ext>
            </p:extLst>
          </p:nvPr>
        </p:nvGraphicFramePr>
        <p:xfrm>
          <a:off x="0" y="2264316"/>
          <a:ext cx="2328875" cy="29602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AIR CART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APU </a:t>
                      </a:r>
                      <a:r>
                        <a:rPr lang="ko-KR" altLang="en-US" sz="700" dirty="0">
                          <a:latin typeface="+mn-lt"/>
                        </a:rPr>
                        <a:t>부작동시 </a:t>
                      </a:r>
                      <a:r>
                        <a:rPr lang="en-US" altLang="ko-KR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로 </a:t>
                      </a:r>
                      <a:r>
                        <a:rPr lang="en-US" altLang="ko-KR" sz="700" dirty="0">
                          <a:latin typeface="+mn-lt"/>
                        </a:rPr>
                        <a:t>PACK</a:t>
                      </a:r>
                      <a:r>
                        <a:rPr lang="ko-KR" altLang="en-US" sz="700" dirty="0">
                          <a:latin typeface="+mn-lt"/>
                        </a:rPr>
                        <a:t>과 시동을 위해 사용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는 외부 </a:t>
                      </a:r>
                      <a:r>
                        <a:rPr lang="en-US" altLang="ko-KR" sz="700" dirty="0">
                          <a:latin typeface="+mn-lt"/>
                        </a:rPr>
                        <a:t>BLEED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AIR</a:t>
                      </a:r>
                      <a:r>
                        <a:rPr lang="ko-KR" altLang="en-US" sz="700" dirty="0">
                          <a:latin typeface="+mn-lt"/>
                        </a:rPr>
                        <a:t>의 역할을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OPEN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RECIRC FAN switches . . . . . . . . . .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. ON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AUTO or HIGH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Cabin temperature selectors . . . . .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Set for desired temperature.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pressure . . . . . . . . . 20 psi minimum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20 psi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이하고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사용가능시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.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external air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pack.</a:t>
                      </a:r>
                      <a:endParaRPr kumimoji="0" lang="en-US" altLang="ko-Kore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24847737"/>
                  </a:ext>
                </a:extLst>
              </a:tr>
            </a:tbl>
          </a:graphicData>
        </a:graphic>
      </p:graphicFrame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9665009"/>
              </p:ext>
            </p:extLst>
          </p:nvPr>
        </p:nvGraphicFramePr>
        <p:xfrm>
          <a:off x="-12" y="9491"/>
          <a:ext cx="2328875" cy="22791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CONDITIONED AIR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>
                          <a:latin typeface="+mn-lt"/>
                        </a:rPr>
                        <a:t>공항 요구로 </a:t>
                      </a:r>
                      <a:r>
                        <a:rPr lang="en-US" altLang="ko-KR" sz="700" dirty="0">
                          <a:latin typeface="+mn-lt"/>
                        </a:rPr>
                        <a:t>APU OFF</a:t>
                      </a:r>
                      <a:r>
                        <a:rPr lang="ko-KR" altLang="en-US" sz="700" dirty="0">
                          <a:latin typeface="+mn-lt"/>
                        </a:rPr>
                        <a:t>후 기내 온도 조절을 위한 방법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와는 다르며 단순 에어컨 기능만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GPU Connect – GPU ONBUS</a:t>
                      </a:r>
                      <a:r>
                        <a:rPr lang="en-US" altLang="ko-Kore-KR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APU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OFF</a:t>
                      </a:r>
                      <a:r>
                        <a:rPr 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(no POM)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</a:t>
                      </a:r>
                      <a:r>
                        <a:rPr lang="ko-KR" altLang="en-US" sz="700" b="0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시동후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700" b="0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분뒤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ON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을 위해서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연결 전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의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damage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방지하기 위함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Start – APU ONBUS – GPU, GND Air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제거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kumimoji="0" lang="en-US" altLang="ko-Kore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.As needed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2min,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ON </a:t>
                      </a:r>
                      <a:r>
                        <a:rPr lang="en-US" altLang="ko-Kore-KR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(no POM)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040379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994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ENG START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C530451-8D9A-9F43-6651-727AC3D815C1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57112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248538797"/>
              </p:ext>
            </p:extLst>
          </p:nvPr>
        </p:nvGraphicFramePr>
        <p:xfrm>
          <a:off x="0" y="2391489"/>
          <a:ext cx="2328875" cy="284273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ENG CROSSBLEED START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#1 ENGBLEED </a:t>
                      </a:r>
                      <a:r>
                        <a:rPr lang="ko-KR" altLang="en-US" sz="800" dirty="0">
                          <a:latin typeface="+mn-lt"/>
                        </a:rPr>
                        <a:t>로 </a:t>
                      </a:r>
                      <a:r>
                        <a:rPr lang="en-US" altLang="ko-KR" sz="800" dirty="0">
                          <a:latin typeface="+mn-lt"/>
                        </a:rPr>
                        <a:t>#2</a:t>
                      </a:r>
                      <a:r>
                        <a:rPr lang="ko-KR" altLang="en-US" sz="800" dirty="0">
                          <a:latin typeface="+mn-lt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</a:rPr>
                        <a:t>ENG START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PushBack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완료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Area CLR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. . . . . . . . . . . . . . . . . . .  SET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. . . . . . . . .ON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Bleed air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들어오는지 확인하라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#1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thrust lever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Advance thrust lever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 30PSI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증가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IDLE)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Starting ENG #2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#1 ENG IDLE – After START Flow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CHKLIST</a:t>
                      </a:r>
                      <a:endParaRPr sz="10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291280"/>
              </p:ext>
            </p:extLst>
          </p:nvPr>
        </p:nvGraphicFramePr>
        <p:xfrm>
          <a:off x="-12" y="9491"/>
          <a:ext cx="2328875" cy="23297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STARTING with GND AIR SOURCE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#1 ENG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먼저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우측에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AIR CART, GPU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연결됨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“Req Engine Start up Present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  <a:latin typeface="+mn-lt"/>
                        </a:rPr>
                        <a:t>Positon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~~~”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must be started first.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cleared to start: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Start CHKLIST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start . . . . . . . . . .Accomplish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Use normal start procedures.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 – OFF…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No. 1 switch . . . . . . . . . . . . 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Disconnect Air Cart &amp; GPU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“Request Pushback” (if needed)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#2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시동전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Air Cart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제거 반드시 확인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!!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780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2732521415"/>
              </p:ext>
            </p:extLst>
          </p:nvPr>
        </p:nvGraphicFramePr>
        <p:xfrm>
          <a:off x="7" y="1099855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173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200-800ft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700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800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50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90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>
            <p:extLst>
              <p:ext uri="{D42A27DB-BD31-4B8C-83A1-F6EECF244321}">
                <p14:modId xmlns:p14="http://schemas.microsoft.com/office/powerpoint/2010/main" val="2425467214"/>
              </p:ext>
            </p:extLst>
          </p:nvPr>
        </p:nvGraphicFramePr>
        <p:xfrm>
          <a:off x="7" y="0"/>
          <a:ext cx="2328850" cy="10668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</a:rPr>
                        <a:t>COLD TEMP CORRECTION General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도 간격은 보수적으로 </a:t>
                      </a:r>
                      <a:r>
                        <a:rPr lang="ko-KR" altLang="en-US" sz="700" b="0" dirty="0" err="1">
                          <a:solidFill>
                            <a:schemeClr val="bg1"/>
                          </a:solidFill>
                        </a:rPr>
                        <a:t>보간법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 적용됨</a:t>
                      </a:r>
                      <a:endParaRPr sz="700" b="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B050"/>
                          </a:solidFill>
                        </a:rPr>
                        <a:t>Min</a:t>
                      </a:r>
                      <a:r>
                        <a:rPr lang="en-US" sz="700" dirty="0"/>
                        <a:t> </a:t>
                      </a:r>
                      <a:r>
                        <a:rPr lang="ko-KR" altLang="en-US" sz="700" dirty="0"/>
                        <a:t>제외한 모든 고도 수정은 </a:t>
                      </a:r>
                      <a:r>
                        <a:rPr lang="en-US" altLang="ko-KR" sz="700" dirty="0"/>
                        <a:t>ATC </a:t>
                      </a:r>
                      <a:r>
                        <a:rPr lang="ko-KR" altLang="en-US" sz="700" dirty="0"/>
                        <a:t>인가 필요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C00000"/>
                          </a:solidFill>
                        </a:rPr>
                        <a:t>Mandatory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7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700" b="1" dirty="0">
                          <a:solidFill>
                            <a:srgbClr val="C00000"/>
                          </a:solidFill>
                        </a:rPr>
                        <a:t>Missed App </a:t>
                      </a:r>
                      <a:r>
                        <a:rPr lang="en-US" sz="700" b="1" dirty="0" err="1">
                          <a:solidFill>
                            <a:srgbClr val="C00000"/>
                          </a:solidFill>
                        </a:rPr>
                        <a:t>고도</a:t>
                      </a:r>
                      <a:r>
                        <a:rPr lang="ko-KR" altLang="en-US" sz="7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700" dirty="0"/>
                        <a:t>ATC </a:t>
                      </a:r>
                      <a:r>
                        <a:rPr lang="ko-KR" altLang="en-US" sz="700" dirty="0"/>
                        <a:t>사전 인가 없이 금지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반드시 고도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–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FE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후의 고도를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Ex) FE 200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ft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공항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: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5000ft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는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4800ft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만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226436469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GMP, CJU, CJJ next page</a:t>
            </a:r>
            <a:endParaRPr sz="1050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3" name="Google Shape;377;p28">
            <a:extLst>
              <a:ext uri="{FF2B5EF4-FFF2-40B4-BE49-F238E27FC236}">
                <a16:creationId xmlns:a16="http://schemas.microsoft.com/office/drawing/2014/main" id="{87F6FFF9-91B5-765E-7C49-0198867FA8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032359"/>
              </p:ext>
            </p:extLst>
          </p:nvPr>
        </p:nvGraphicFramePr>
        <p:xfrm>
          <a:off x="2356" y="2496279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574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900-5000ft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900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66801E4-3ED8-B281-2C8A-63070C97C57C}"/>
              </a:ext>
            </a:extLst>
          </p:cNvPr>
          <p:cNvSpPr/>
          <p:nvPr/>
        </p:nvSpPr>
        <p:spPr>
          <a:xfrm>
            <a:off x="66127" y="45356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8B52D6-2250-6FEA-FA01-2747CB81C281}"/>
              </a:ext>
            </a:extLst>
          </p:cNvPr>
          <p:cNvSpPr/>
          <p:nvPr/>
        </p:nvSpPr>
        <p:spPr>
          <a:xfrm>
            <a:off x="73208" y="41952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27F55-1A9F-C247-A6B1-9D9CFFC42267}"/>
              </a:ext>
            </a:extLst>
          </p:cNvPr>
          <p:cNvSpPr txBox="1"/>
          <p:nvPr/>
        </p:nvSpPr>
        <p:spPr>
          <a:xfrm>
            <a:off x="-158860" y="388140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07039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1810471796"/>
              </p:ext>
            </p:extLst>
          </p:nvPr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5600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5710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5820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834570802"/>
              </p:ext>
            </p:extLst>
          </p:nvPr>
        </p:nvGraphicFramePr>
        <p:xfrm>
          <a:off x="0" y="-1"/>
          <a:ext cx="2328875" cy="52221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1/2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0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PROBE HEAT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9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NG : OAT -35</a:t>
                      </a:r>
                      <a:r>
                        <a:rPr lang="en-US" altLang="ko-Kore-KR" sz="8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변경전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IDLE, Min Oil Press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수분간 유지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Oil Temp Nor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Oil Press High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</a:t>
                      </a:r>
                      <a:r>
                        <a:rPr lang="en-US" altLang="ko-KR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lang="en-US" altLang="ko-KR"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49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ISO V/V  AUTO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42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Type II or IV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사용하라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40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1 and 2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IDG 1분이내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늦어도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5분이내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안정된다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Deicing </a:t>
                      </a:r>
                      <a:r>
                        <a:rPr lang="en-US" sz="800" dirty="0" err="1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할거면</a:t>
                      </a: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 </a:t>
                      </a:r>
                      <a:r>
                        <a:rPr lang="en-US" sz="800" dirty="0" err="1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하고</a:t>
                      </a: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한다</a:t>
                      </a: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endParaRPr sz="800" dirty="0">
                        <a:solidFill>
                          <a:srgbClr val="AA47F5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Full Travel UP – 40 – UP </a:t>
                      </a: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(Deicing</a:t>
                      </a:r>
                      <a:r>
                        <a:rPr lang="ko-KR" alt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하고 실시</a:t>
                      </a:r>
                      <a:r>
                        <a:rPr lang="en-US" altLang="ko-KR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UP Taxi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84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3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RUN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RUNUP : Behind CLR, Min 70% 30초, 30분간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격   </a:t>
                      </a:r>
                      <a:endParaRPr lang="en-US" altLang="ko-KR"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50%-IDLE, 60분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 (FZRA, FZDZ, FZFG, +SN) 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Min 70%, 1초, 10분간격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없음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TWY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상태 고려 허용되는 만큼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618809659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2869455644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9ADE64-A15F-6E0A-A757-78B60E7B34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>
            <p:extLst>
              <p:ext uri="{D42A27DB-BD31-4B8C-83A1-F6EECF244321}">
                <p14:modId xmlns:p14="http://schemas.microsoft.com/office/powerpoint/2010/main" val="2744516737"/>
              </p:ext>
            </p:extLst>
          </p:nvPr>
        </p:nvGraphicFramePr>
        <p:xfrm>
          <a:off x="0" y="0"/>
          <a:ext cx="2328875" cy="522213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2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2/2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(Takeoff Signal - FLAPS 5)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-8 : Oil Temp 31°C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이상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확인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Standing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TAKEOFF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with EAI  --------------</a:t>
                      </a: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70%,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50%5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endParaRPr sz="8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RUNUP(OAT 3°C이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 NG 70%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30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SAT -4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1°C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부터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 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OFF, ISO V/V  AUTO, 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18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 REMOVAL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one ENG at a time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Moderate Severe Icing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가능하면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회피하라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Vibration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발생 또는 예방을 위한 절차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(both)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FLT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engaged)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Disengage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Increase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(min 80%, 1초)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&amp; Adjust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15초이내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4.0이하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안정화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15분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반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복가능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needed)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Engage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4.0보다 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크면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Engine High Vibration Check List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5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보이면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Deicer로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Anti-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icer도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FL350이상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Emer Descend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지역</a:t>
                      </a: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Holding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8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15 </a:t>
                      </a:r>
                      <a:r>
                        <a:rPr lang="ko-KR" alt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조건일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경우만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VREF ICE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RUNUP, ICE SHEDDING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절차적용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15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까지만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ANTI-ICE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ShutDown전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Stabilizer trim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5 units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2668927497"/>
              </p:ext>
            </p:extLst>
          </p:nvPr>
        </p:nvGraphicFramePr>
        <p:xfrm>
          <a:off x="0" y="7749"/>
          <a:ext cx="2326511" cy="523869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6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+mn-lt"/>
                        </a:rPr>
                        <a:t>ENG ON Deicing in </a:t>
                      </a:r>
                      <a:r>
                        <a:rPr lang="en-US" sz="1100" dirty="0">
                          <a:solidFill>
                            <a:srgbClr val="00B050"/>
                          </a:solidFill>
                          <a:latin typeface="+mn-lt"/>
                        </a:rPr>
                        <a:t>ICN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TOBT- 40min CTC KE ICN 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사전신청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 결과확인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Arial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Deicing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”Deicing Required ENG On Deicing”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Apron </a:t>
                      </a:r>
                      <a:r>
                        <a:rPr lang="en-US" sz="7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 Pushback Deicing Zone xxx”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SQ2000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Pad Control </a:t>
                      </a: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Arrange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Deicing Pad No.</a:t>
                      </a: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Man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Manage Deicing Process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 OFF</a:t>
                      </a:r>
                      <a:endParaRPr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STABILIZER TRIM ---------------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OFF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Report Ready for Deicing - &gt; Ice Man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DCL(CTC DEL)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---------------- ON 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 As needed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 ON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</a:t>
                      </a:r>
                      <a:r>
                        <a:rPr lang="en-US" sz="800" b="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full travel check </a:t>
                      </a:r>
                      <a:r>
                        <a:rPr lang="en-US" altLang="ko-KR" sz="800" b="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(FLAP UP TAXI </a:t>
                      </a:r>
                      <a:r>
                        <a:rPr lang="ko-KR" altLang="en-US" sz="800" b="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r>
                        <a:rPr lang="en-US" altLang="ko-KR" sz="800" b="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800" b="0" dirty="0">
                        <a:solidFill>
                          <a:srgbClr val="AA47F5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900" b="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Cheklist</a:t>
                      </a:r>
                      <a:endParaRPr sz="800" b="0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71598603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7F3A02-AA51-DBC3-F6F5-0AAFB47EC18F}"/>
              </a:ext>
            </a:extLst>
          </p:cNvPr>
          <p:cNvSpPr/>
          <p:nvPr/>
        </p:nvSpPr>
        <p:spPr>
          <a:xfrm>
            <a:off x="54704" y="4610094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1551552987"/>
                  </p:ext>
                </p:extLst>
              </p:nvPr>
            </p:nvGraphicFramePr>
            <p:xfrm>
              <a:off x="8056" y="-4101"/>
              <a:ext cx="2332393" cy="5560827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323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251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102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REQ DCL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Deicing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“Deicing Required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”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ko-Kore-KR" sz="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"/>
                                  <a:sym typeface="Helvetica Neue"/>
                                </a:rPr>
                                <m:t>±</m:t>
                              </m:r>
                            </m:oMath>
                          </a14:m>
                          <a:r>
                            <a:rPr kumimoji="0" lang="en-US" altLang="ko-Kore-KR" sz="7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5min TOBT</a:t>
                          </a:r>
                          <a:endParaRPr lang="en-US" sz="800" dirty="0">
                            <a:solidFill>
                              <a:srgbClr val="C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Apron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”Req Pushback Deicing </a:t>
                          </a:r>
                          <a:r>
                            <a:rPr lang="en-US" sz="80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” 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482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STABILIZER TRIM ---------------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 CHECK</a:t>
                          </a:r>
                          <a:endParaRPr lang="en-US"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08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799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kumimoji="0" lang="en-US" altLang="ko-Kore-KR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/>
                            <a:cs typeface="Calibri"/>
                            <a:sym typeface="Arial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385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9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Full travel check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UP TAXI 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AA47F5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 ---</a:t>
                          </a:r>
                          <a:r>
                            <a:rPr lang="en-US" altLang="ko-Kore-KR" sz="900" b="1" i="0" u="none" strike="noStrike" cap="none" dirty="0">
                              <a:solidFill>
                                <a:srgbClr val="0070C0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--------------------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 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Check</a:t>
                          </a:r>
                          <a:endParaRPr dirty="0">
                            <a:solidFill>
                              <a:srgbClr val="AA47F5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6842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1551552987"/>
                  </p:ext>
                </p:extLst>
              </p:nvPr>
            </p:nvGraphicFramePr>
            <p:xfrm>
              <a:off x="8056" y="-4101"/>
              <a:ext cx="2332393" cy="5560827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323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251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1023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36000" marR="36000" marT="36000" marB="36000">
                        <a:blipFill>
                          <a:blip r:embed="rId3"/>
                          <a:stretch>
                            <a:fillRect t="-80556" r="-1081" b="-105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482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STABILIZER TRIM ---------------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 CHECK</a:t>
                          </a:r>
                          <a:endParaRPr lang="en-US"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08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799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kumimoji="0" lang="en-US" altLang="ko-Kore-KR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/>
                            <a:cs typeface="Calibri"/>
                            <a:sym typeface="Arial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385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9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Full travel check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UP TAXI 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AA47F5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 ---</a:t>
                          </a:r>
                          <a:r>
                            <a:rPr lang="en-US" altLang="ko-Kore-KR" sz="900" b="1" i="0" u="none" strike="noStrike" cap="none" dirty="0">
                              <a:solidFill>
                                <a:srgbClr val="0070C0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--------------------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 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Check</a:t>
                          </a:r>
                          <a:endParaRPr dirty="0">
                            <a:solidFill>
                              <a:srgbClr val="AA47F5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6842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637957" y="246168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AC3CB-C309-1E4C-1777-F739C1CDA2CB}"/>
              </a:ext>
            </a:extLst>
          </p:cNvPr>
          <p:cNvSpPr/>
          <p:nvPr/>
        </p:nvSpPr>
        <p:spPr>
          <a:xfrm>
            <a:off x="42407" y="5279729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662325515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284(Missed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3902082"/>
              </p:ext>
            </p:extLst>
          </p:nvPr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(MA046)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(FF046)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284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31F1-F9F0-C78C-4D15-80D409335936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D0B5CA-87B6-4833-6589-576CFFE0A29B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8367DE-04CA-9C27-2F38-9B696219DB2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1885465656"/>
              </p:ext>
            </p:extLst>
          </p:nvPr>
        </p:nvGraphicFramePr>
        <p:xfrm>
          <a:off x="-15362" y="3048090"/>
          <a:ext cx="2363857" cy="251150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894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STAR RNP app Only</a:t>
                      </a:r>
                      <a:r>
                        <a:rPr lang="en-US" altLang="ko-KR" sz="800" b="0" dirty="0"/>
                        <a:t>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4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04R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CI04R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3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RNP 22L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ORUSA 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ORUSA Tx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14210947"/>
                  </a:ext>
                </a:extLst>
              </a:tr>
              <a:tr h="1634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LOC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22L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D058Q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4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PAR</a:t>
                      </a:r>
                      <a:endParaRPr kumimoji="0" lang="en-US" altLang="ko-Kore-KR" sz="458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EXT 8NM,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Do not Tune ILS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145471554"/>
                  </a:ext>
                </a:extLst>
              </a:tr>
              <a:tr h="16349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49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SAMUL(For reference)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9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021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72225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05AB18E-6A6D-D896-C0E1-0B1F6C21F4C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3104195885"/>
              </p:ext>
            </p:extLst>
          </p:nvPr>
        </p:nvGraphicFramePr>
        <p:xfrm>
          <a:off x="0" y="640885"/>
          <a:ext cx="233582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DALSU – Y711 – DOTOL Comm RTE(ATC CLR) 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!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(Join Air Way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DCT DOTOL CRS 192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LNAV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04L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22R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187236667"/>
              </p:ext>
            </p:extLst>
          </p:nvPr>
        </p:nvGraphicFramePr>
        <p:xfrm>
          <a:off x="4472" y="3785736"/>
          <a:ext cx="2346540" cy="177288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1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7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6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6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47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2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37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DOTOL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RNP Y 07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LPV)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RNP Z 07 AR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B737-900, RNP 0.11)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186472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DOTOL </a:t>
                      </a:r>
                      <a:r>
                        <a:rPr lang="en-US" sz="800" b="1" dirty="0" err="1"/>
                        <a:t>xT</a:t>
                      </a:r>
                      <a:r>
                        <a:rPr lang="en-US" sz="800" b="1" dirty="0"/>
                        <a:t>(</a:t>
                      </a:r>
                      <a:r>
                        <a:rPr lang="en-US" sz="800" b="1" dirty="0" err="1"/>
                        <a:t>xM</a:t>
                      </a:r>
                      <a:r>
                        <a:rPr lang="en-US" sz="800" b="1" dirty="0"/>
                        <a:t>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DOTOL/-10  160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2" y="2774431"/>
            <a:ext cx="1054108" cy="10113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48247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F55EBE-A8D5-47A4-B1EE-6E09132604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2339552871"/>
              </p:ext>
            </p:extLst>
          </p:nvPr>
        </p:nvGraphicFramePr>
        <p:xfrm>
          <a:off x="-2501" y="3043740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Caution TCAS RA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 PEBRI FL150, 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OSPOT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(JIKJI </a:t>
                      </a:r>
                      <a:r>
                        <a:rPr lang="en-US" sz="800" b="1" dirty="0" err="1"/>
                        <a:t>tx</a:t>
                      </a:r>
                      <a:r>
                        <a:rPr lang="en-US" sz="800" b="1" dirty="0"/>
                        <a:t>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 STAR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(MATIZ x)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OSPOT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(HYEIN </a:t>
                      </a:r>
                      <a:r>
                        <a:rPr lang="en-US" sz="800" b="1" dirty="0" err="1"/>
                        <a:t>tx</a:t>
                      </a:r>
                      <a:r>
                        <a:rPr lang="en-US" sz="800" b="1" dirty="0"/>
                        <a:t>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EXT 8NM,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Do not Tune ILS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458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536119663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B3(6443’), A3(8786’), 24R : C3(6230’), D3(8825’)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Unless ATC, Taxi SPD less than 20KTS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64845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B715E8-BB37-04EE-10D7-8B1B1AEC34A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706008215"/>
              </p:ext>
            </p:extLst>
          </p:nvPr>
        </p:nvGraphicFramePr>
        <p:xfrm>
          <a:off x="0" y="640885"/>
          <a:ext cx="2330975" cy="2324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/>
                        <a:t>CJJ : SID (NADP 1) </a:t>
                      </a: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Caution TCAS RA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When ASR is out, RNAV SID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891660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(06L : BUKIL 1, 2 RNAV)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Unless ATC, Taxi SPD less than 20KTS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 not Cross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Holdline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without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968570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9797365"/>
              </p:ext>
            </p:extLst>
          </p:nvPr>
        </p:nvGraphicFramePr>
        <p:xfrm>
          <a:off x="4472" y="3777984"/>
          <a:ext cx="2304147" cy="177288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12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9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79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DOTOL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RNP Y 07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LPV)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RNP Z 07 AR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B737-900, RNP 0.11)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921916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DOTOL </a:t>
                      </a:r>
                      <a:r>
                        <a:rPr lang="en-US" sz="800" b="1" dirty="0" err="1"/>
                        <a:t>xT</a:t>
                      </a:r>
                      <a:r>
                        <a:rPr lang="en-US" sz="800" b="1" dirty="0"/>
                        <a:t>(</a:t>
                      </a:r>
                      <a:r>
                        <a:rPr lang="en-US" sz="800" b="1" dirty="0" err="1"/>
                        <a:t>xM</a:t>
                      </a:r>
                      <a:r>
                        <a:rPr lang="en-US" sz="800" b="1" dirty="0"/>
                        <a:t>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472331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B6FA1FD-940D-D3E2-F886-CF6AE7CF056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9609246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972615961"/>
                    </a:ext>
                  </a:extLst>
                </a:gridCol>
              </a:tblGrid>
              <a:tr h="46060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KWJ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88910894"/>
              </p:ext>
            </p:extLst>
          </p:nvPr>
        </p:nvGraphicFramePr>
        <p:xfrm>
          <a:off x="-2501" y="3598722"/>
          <a:ext cx="2335800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TGU/-10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EXT 8NM,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Do not Tune ILS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(13R Caution GPWS)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49700757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ko-KR" alt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전방기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lang="en-US"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Stand 6-9 Oversteering Needed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242110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DA96E2-B950-6309-9DF7-4162EDFCF90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409075954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ko-KR" alt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전방기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1F, 2F New Holding Point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159884399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chemeClr val="accent1"/>
                          </a:solidFill>
                        </a:rPr>
                        <a:t>DCL Available</a:t>
                      </a:r>
                      <a:endParaRPr sz="700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3647467196"/>
              </p:ext>
            </p:extLst>
          </p:nvPr>
        </p:nvGraphicFramePr>
        <p:xfrm>
          <a:off x="4472" y="3778426"/>
          <a:ext cx="2326800" cy="177288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UPGOS </a:t>
                      </a:r>
                      <a:r>
                        <a:rPr lang="en-US" sz="800" b="1" dirty="0" err="1"/>
                        <a:t>xP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RNP Y 07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LPV)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RNP Z 07 AR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B737-900, RNP 0.11)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58589612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UPGOS </a:t>
                      </a:r>
                      <a:r>
                        <a:rPr lang="en-US" sz="800" b="1" dirty="0" err="1"/>
                        <a:t>xT</a:t>
                      </a:r>
                      <a:r>
                        <a:rPr lang="en-US" sz="800" b="1" dirty="0"/>
                        <a:t>(</a:t>
                      </a:r>
                      <a:r>
                        <a:rPr lang="en-US" sz="800" b="1" dirty="0" err="1"/>
                        <a:t>xM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479721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C6776-0487-EB3A-5D2B-8CFF3C519A7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7704893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183D78-F73C-097D-0450-1B0DF23C0E7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2908691"/>
              </p:ext>
            </p:extLst>
          </p:nvPr>
        </p:nvGraphicFramePr>
        <p:xfrm>
          <a:off x="4472" y="3782789"/>
          <a:ext cx="2326800" cy="177288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UPGOS </a:t>
                      </a:r>
                      <a:r>
                        <a:rPr lang="en-US" sz="800" b="1" dirty="0" err="1"/>
                        <a:t>xP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RNP Y 07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LPV)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RNP Z 07 AR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B737-900, RNP 0.11)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5528768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UPGOS </a:t>
                      </a:r>
                      <a:r>
                        <a:rPr lang="en-US" sz="800" b="1" dirty="0" err="1"/>
                        <a:t>xT</a:t>
                      </a:r>
                      <a:r>
                        <a:rPr lang="en-US" sz="800" b="1" dirty="0"/>
                        <a:t>(</a:t>
                      </a:r>
                      <a:r>
                        <a:rPr lang="en-US" sz="800" b="1" dirty="0" err="1"/>
                        <a:t>xM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59601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E11C70-1767-EB3D-06A8-A5C6ED6404C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397702934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414385758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EAB618-D8DC-48CF-B02D-8D5856DA3E5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21D14C-1E21-FD11-21C8-4C6CDD0F96B8}"/>
              </a:ext>
            </a:extLst>
          </p:cNvPr>
          <p:cNvSpPr txBox="1"/>
          <p:nvPr/>
        </p:nvSpPr>
        <p:spPr>
          <a:xfrm>
            <a:off x="-40600" y="3234813"/>
            <a:ext cx="1707519" cy="35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dirty="0">
                <a:solidFill>
                  <a:srgbClr val="0070C0"/>
                </a:solidFill>
              </a:rPr>
              <a:t>ICN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국제선 이후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TRANSIT GD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필요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(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팀장님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)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b="1" dirty="0">
                <a:solidFill>
                  <a:srgbClr val="0070C0"/>
                </a:solidFill>
              </a:rPr>
              <a:t>–&gt;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PUS PASSPORT Immigration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해야함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.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4E246-6724-775D-52E5-7C58BBF23B1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4115489392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254550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4425447"/>
              </p:ext>
            </p:extLst>
          </p:nvPr>
        </p:nvGraphicFramePr>
        <p:xfrm>
          <a:off x="-2501" y="3608444"/>
          <a:ext cx="2335800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EXT 8NM,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Do not Tune ILS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(13R Caution GPWS)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819058390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ko-KR" alt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전방기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최소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2000</a:t>
                      </a:r>
                      <a:r>
                        <a:rPr lang="en-US" altLang="ko-Kore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ft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Stand 6-9 Oversteering Needed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56488-523A-FABA-71D8-1FDCCDC5A78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6694776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ko-KR" alt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전방기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1F, 2F New Holding Point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73309"/>
            <a:ext cx="1451344" cy="6619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49DF53-0E6F-B1AF-BAFC-7A192ADE9C4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2168672014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11376905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여러분을 모시고 가는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고맙습니다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고맙습니다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your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5B34-8C64-6DD0-9FBE-ACB2C6F75CC8}"/>
              </a:ext>
            </a:extLst>
          </p:cNvPr>
          <p:cNvSpPr txBox="1"/>
          <p:nvPr/>
        </p:nvSpPr>
        <p:spPr>
          <a:xfrm>
            <a:off x="1708763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DF1224-C7E5-5FD7-658D-99524AF467D7}"/>
              </a:ext>
            </a:extLst>
          </p:cNvPr>
          <p:cNvSpPr/>
          <p:nvPr/>
        </p:nvSpPr>
        <p:spPr>
          <a:xfrm>
            <a:off x="59469" y="526610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4146721415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 SWISSPORT  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OPERATION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/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389151"/>
            <a:ext cx="1017503" cy="66178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3168865"/>
            <a:ext cx="1691489" cy="478455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</a:t>
            </a:r>
          </a:p>
          <a:p>
            <a:pPr>
              <a:lnSpc>
                <a:spcPct val="150000"/>
              </a:lnSpc>
            </a:pPr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92;p18">
            <a:extLst>
              <a:ext uri="{FF2B5EF4-FFF2-40B4-BE49-F238E27FC236}">
                <a16:creationId xmlns:a16="http://schemas.microsoft.com/office/drawing/2014/main" id="{83E1A208-D550-C97A-7CA4-81BFC5838C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9231886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91840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314058584"/>
              </p:ext>
            </p:extLst>
          </p:nvPr>
        </p:nvGraphicFramePr>
        <p:xfrm>
          <a:off x="-2501" y="16504"/>
          <a:ext cx="2328850" cy="682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13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4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SWISSPORT OPERATION</a:t>
                      </a:r>
                      <a:r>
                        <a:rPr lang="en-US" sz="900" dirty="0"/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132.05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/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180233"/>
            <a:ext cx="148149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300;p19">
            <a:extLst>
              <a:ext uri="{FF2B5EF4-FFF2-40B4-BE49-F238E27FC236}">
                <a16:creationId xmlns:a16="http://schemas.microsoft.com/office/drawing/2014/main" id="{A4C89653-4217-EFE7-7FC0-2E8C5F9AF4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0824174"/>
              </p:ext>
            </p:extLst>
          </p:nvPr>
        </p:nvGraphicFramePr>
        <p:xfrm>
          <a:off x="0" y="699320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76754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104606748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 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/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389151"/>
            <a:ext cx="1017503" cy="66178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3168865"/>
            <a:ext cx="1786066" cy="478455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 118.9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APP 119.65 – FUK RDR 121.125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73;p16">
            <a:extLst>
              <a:ext uri="{FF2B5EF4-FFF2-40B4-BE49-F238E27FC236}">
                <a16:creationId xmlns:a16="http://schemas.microsoft.com/office/drawing/2014/main" id="{2C7D814E-F3C6-1679-11D0-3BA5E49BE7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0862395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28293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361834748"/>
              </p:ext>
            </p:extLst>
          </p:nvPr>
        </p:nvGraphicFramePr>
        <p:xfrm>
          <a:off x="-2501" y="16505"/>
          <a:ext cx="2328850" cy="6096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214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/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1204369" y="2315681"/>
            <a:ext cx="70403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 135.65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82;p17">
            <a:extLst>
              <a:ext uri="{FF2B5EF4-FFF2-40B4-BE49-F238E27FC236}">
                <a16:creationId xmlns:a16="http://schemas.microsoft.com/office/drawing/2014/main" id="{C17B30FB-054D-E017-8A84-FFD35EC565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222756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16</a:t>
                      </a:r>
                      <a:r>
                        <a:rPr lang="en-US" sz="800" dirty="0"/>
                        <a:t> : DGC 156/20 R240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그림 6" descr="지도, 텍스트, 도표, 아틀라스이(가) 표시된 사진&#10;&#10;자동 생성된 설명">
            <a:extLst>
              <a:ext uri="{FF2B5EF4-FFF2-40B4-BE49-F238E27FC236}">
                <a16:creationId xmlns:a16="http://schemas.microsoft.com/office/drawing/2014/main" id="{F8C59922-12DD-5524-7A34-49E960AAC4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5" y="2239966"/>
            <a:ext cx="1102787" cy="99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78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429749342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273FDD-E3BC-4C98-FE4C-6B5FFE0AD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2829744786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F9DBE84-CD0F-95F2-9F79-E83F51FD81B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1311934234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123046964"/>
              </p:ext>
            </p:extLst>
          </p:nvPr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49915081"/>
              </p:ext>
            </p:extLst>
          </p:nvPr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CTS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(01R : IDEMI FL150, 19L : NAVER FL170)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YOTEI SOUTH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(YUKII WEST)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01R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3000/2000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19R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CAT III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085827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132.3 - 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172085"/>
            <a:ext cx="159691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124.5 - 132.3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133.02 – 124.15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2422430745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고맙습니다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58EF91-7A59-ED4B-8C85-329D79A12166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0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429565451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>
            <p:extLst>
              <p:ext uri="{D42A27DB-BD31-4B8C-83A1-F6EECF244321}">
                <p14:modId xmlns:p14="http://schemas.microsoft.com/office/powerpoint/2010/main" val="4181943612"/>
              </p:ext>
            </p:extLst>
          </p:nvPr>
        </p:nvGraphicFramePr>
        <p:xfrm>
          <a:off x="1596" y="3473578"/>
          <a:ext cx="2313550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13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</a:t>
                      </a:r>
                      <a:r>
                        <a:rPr lang="en-US" altLang="ko-Kore-KR" sz="800" dirty="0">
                          <a:solidFill>
                            <a:srgbClr val="FFC000"/>
                          </a:solidFill>
                        </a:rPr>
                        <a:t>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XAC Night– APP xxx Y 1400z~</a:t>
                      </a:r>
                      <a:r>
                        <a:rPr lang="en-US" sz="800" dirty="0"/>
                        <a:t> </a:t>
                      </a:r>
                      <a:r>
                        <a:rPr lang="en-US" altLang="ko-Kore-KR" sz="800" dirty="0"/>
                        <a:t>SPENS 220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xK</a:t>
                      </a:r>
                      <a:r>
                        <a:rPr lang="en-US" sz="800" b="0" dirty="0"/>
                        <a:t>/H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KAIHO</a:t>
                      </a:r>
                      <a:r>
                        <a:rPr lang="en-US" sz="800" b="0" dirty="0"/>
                        <a:t>/CACAO</a:t>
                      </a:r>
                      <a:endParaRPr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</a:t>
                      </a:r>
                      <a:r>
                        <a:rPr lang="en-US" sz="800" b="0" dirty="0"/>
                        <a:t>/ VIS</a:t>
                      </a:r>
                      <a:endParaRPr sz="458" b="0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xB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BACON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NATTY</a:t>
                      </a:r>
                      <a:r>
                        <a:rPr lang="en-US" sz="800" b="0" dirty="0"/>
                        <a:t>/SANDY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RNP(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/R16LT</a:t>
                      </a: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08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16R(77’) 8268’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9843’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16L(19’) 9744’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158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07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xxx Z : 180kts, 160kts limit APP Chart, xxx Y After 1400z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12465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133.02 – TKO 120.5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2E95AF-4A51-6082-8123-DE5EE03D2C2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24812" y="2553021"/>
            <a:ext cx="128753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ATIS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FUK 133.02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>
            <p:extLst>
              <p:ext uri="{D42A27DB-BD31-4B8C-83A1-F6EECF244321}">
                <p14:modId xmlns:p14="http://schemas.microsoft.com/office/powerpoint/2010/main" val="2578373620"/>
              </p:ext>
            </p:extLst>
          </p:nvPr>
        </p:nvGraphicFramePr>
        <p:xfrm>
          <a:off x="0" y="611909"/>
          <a:ext cx="2320125" cy="20055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(xx B/C 2200-0230z 0600-1000z)</a:t>
                      </a:r>
                      <a:r>
                        <a:rPr lang="en-US" sz="800" dirty="0"/>
                        <a:t> NADP 1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ALL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       9843’       16R(77’)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      11024’      16L(19’)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04(19’)        8202’       05(46’)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16L : BEKLA : PLUTO 230kts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RWY05 RTE5 TAXI Chart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606644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94720C-B6A0-A9A8-C0C5-31BACFE322E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535207270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F7711A-A078-A852-471C-DDD7F032B1E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2B1E1-5D0A-9574-5547-A89097C5B4B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3586232075"/>
              </p:ext>
            </p:extLst>
          </p:nvPr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C10F70C-499F-1525-282C-0C96F903AE7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763319469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16</a:t>
                      </a:r>
                      <a:r>
                        <a:rPr lang="en-US" sz="800" dirty="0"/>
                        <a:t> : DGC 156/20 R240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ADFD83-B1ED-4336-4BA9-069594F75EC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지도, 텍스트, 도표, 아틀라스이(가) 표시된 사진&#10;&#10;자동 생성된 설명">
            <a:extLst>
              <a:ext uri="{FF2B5EF4-FFF2-40B4-BE49-F238E27FC236}">
                <a16:creationId xmlns:a16="http://schemas.microsoft.com/office/drawing/2014/main" id="{F2EF0B45-A026-4882-552D-AE9B1DD5AD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5" y="2239966"/>
            <a:ext cx="1232042" cy="111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308219643"/>
              </p:ext>
            </p:extLst>
          </p:nvPr>
        </p:nvGraphicFramePr>
        <p:xfrm>
          <a:off x="0" y="622240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173449557"/>
              </p:ext>
            </p:extLst>
          </p:nvPr>
        </p:nvGraphicFramePr>
        <p:xfrm>
          <a:off x="1596" y="3665660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3574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Obstacle Around Airport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(High FE, Cold Temp)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over MRE, MELOS, YACHI 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Confirm CRS, EFC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CAT II,III Request Before 15min By Com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NONE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MRE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YACHI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24 (AR)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MELOS SOUTH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YACHI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MELOS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06 (AR)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VOR Z 06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65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654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24 : T2(5043’),T1(7043’),     06 : T3(5043’), T4(7043’)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555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ILS Y 24 Turn SPD : Max 200kts,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CHK MRE D12 Turn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시작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선회 반경으로 선회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</a:rPr>
                        <a:t>늦어짐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SPD Modify)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RWY, TWY color Yellow, GND by TWR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5346048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sz="13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JPN AIR AOJ 130.17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NO ATIS</a:t>
                      </a:r>
                      <a:endParaRPr sz="80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9726" y="3213958"/>
            <a:ext cx="1709122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125.15 - 133.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133.3 -127.57 -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AOJ TWR 118.3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923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36756" y="2782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4441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>
            <p:extLst>
              <p:ext uri="{D42A27DB-BD31-4B8C-83A1-F6EECF244321}">
                <p14:modId xmlns:p14="http://schemas.microsoft.com/office/powerpoint/2010/main" val="4011996195"/>
              </p:ext>
            </p:extLst>
          </p:nvPr>
        </p:nvGraphicFramePr>
        <p:xfrm>
          <a:off x="0" y="611908"/>
          <a:ext cx="2332950" cy="1547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6920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5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IWAKI xx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241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6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97352997"/>
                  </a:ext>
                </a:extLst>
              </a:tr>
              <a:tr h="18698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MRE 114.1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7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4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24 : MRE 241/2, </a:t>
                      </a:r>
                      <a:r>
                        <a:rPr lang="en-US" altLang="ko-Kore-KR" sz="800" dirty="0"/>
                        <a:t>MRE R008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06 : MRE 061/1, R350, </a:t>
                      </a:r>
                      <a:r>
                        <a:rPr lang="en-US" altLang="ko-Kore-KR" sz="800" dirty="0"/>
                        <a:t>MRE R008</a:t>
                      </a:r>
                      <a:r>
                        <a:rPr lang="en-US" sz="800" dirty="0"/>
                        <a:t> 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99774"/>
                  </a:ext>
                </a:extLst>
              </a:tr>
              <a:tr h="153777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ATC </a:t>
                      </a:r>
                      <a:r>
                        <a:rPr lang="ko-KR" altLang="en-US" sz="800" b="1">
                          <a:solidFill>
                            <a:schemeClr val="accent1"/>
                          </a:solidFill>
                        </a:rPr>
                        <a:t>순서 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특이함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.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Deicing at the Gate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2876772314"/>
              </p:ext>
            </p:extLst>
          </p:nvPr>
        </p:nvGraphicFramePr>
        <p:xfrm>
          <a:off x="2665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/>
                        <a:t>JPN AIR AOJ 130.17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ATIS, TWR 118.3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/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908959" y="2137789"/>
            <a:ext cx="145103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127.57 – 133.3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– 132.45 – 133.02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C8115353-69BE-87FD-05F8-01C1A3AB7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83" y="2157696"/>
            <a:ext cx="966479" cy="8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598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/>
        </p:nvGraphicFramePr>
        <p:xfrm>
          <a:off x="0" y="622240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620593510"/>
              </p:ext>
            </p:extLst>
          </p:nvPr>
        </p:nvGraphicFramePr>
        <p:xfrm>
          <a:off x="1596" y="3738754"/>
          <a:ext cx="2331375" cy="18061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11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KIJ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GTC-50NM – TERAD (Modify!!)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At/Below 3000MSL : 200kts, Above 3000MSL : 250kts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5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TERAD EAST 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KYOGA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28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12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10</a:t>
                      </a:r>
                      <a:endParaRPr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TERAD WEST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(KAETSU)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RYUTO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INAHO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10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Y 10 (AR)</a:t>
                      </a:r>
                      <a:endParaRPr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9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28(10’)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10(27’)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973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28 : B4(6167’),B5(7906’),     10 : P3(6292’), B1(8100’)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27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LDC Data :  RWY28+81ft, RWY10+274ft (Due PAPI PSN)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RWY 10 Downslope, Vacate RWY04/22 by ATC Only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GND by TWR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502802556"/>
              </p:ext>
            </p:extLst>
          </p:nvPr>
        </p:nvGraphicFramePr>
        <p:xfrm>
          <a:off x="-2501" y="16504"/>
          <a:ext cx="2328850" cy="5889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322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RJSN(KIJ) 5ft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51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JPN AIR Niigata 131.85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9726" y="3213958"/>
            <a:ext cx="1709122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133.8 - 132.45 – 132.3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KIJ RDR 121.4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923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36756" y="2782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132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>
            <p:extLst>
              <p:ext uri="{D42A27DB-BD31-4B8C-83A1-F6EECF244321}">
                <p14:modId xmlns:p14="http://schemas.microsoft.com/office/powerpoint/2010/main" val="3416679218"/>
              </p:ext>
            </p:extLst>
          </p:nvPr>
        </p:nvGraphicFramePr>
        <p:xfrm>
          <a:off x="0" y="611908"/>
          <a:ext cx="2332950" cy="148259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6920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KIJ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5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MOKBA xx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281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281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281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6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101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101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97352997"/>
                  </a:ext>
                </a:extLst>
              </a:tr>
              <a:tr h="18698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GTC 115.5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28 109.3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7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28(10’)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10(27’)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4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10 : GTC 101/2, R360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99774"/>
                  </a:ext>
                </a:extLst>
              </a:tr>
              <a:tr h="153777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Sometimes Cross 50NM SW GTC FL200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564158445"/>
              </p:ext>
            </p:extLst>
          </p:nvPr>
        </p:nvGraphicFramePr>
        <p:xfrm>
          <a:off x="2665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RJSN(KIJ) 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/>
                        <a:t>JPN AIR KIJ 131.85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TWR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/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908959" y="2164788"/>
            <a:ext cx="109517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118.0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– 132.45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133.02 – 124.15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텍스트, 폰트, 도표, 스크린샷이(가) 표시된 사진&#10;&#10;자동 생성된 설명">
            <a:extLst>
              <a:ext uri="{FF2B5EF4-FFF2-40B4-BE49-F238E27FC236}">
                <a16:creationId xmlns:a16="http://schemas.microsoft.com/office/drawing/2014/main" id="{DA774A71-0429-BF8E-9C9A-B87EB38399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106094"/>
            <a:ext cx="908959" cy="90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09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548582057"/>
              </p:ext>
            </p:extLst>
          </p:nvPr>
        </p:nvGraphicFramePr>
        <p:xfrm>
          <a:off x="98101" y="132867"/>
          <a:ext cx="2132650" cy="470135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400549661"/>
                    </a:ext>
                  </a:extLst>
                </a:gridCol>
              </a:tblGrid>
              <a:tr h="39729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NGO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0504365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FUK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60318220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CTS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HND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NGO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FUK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AOJ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8432142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KIJ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1894762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97213989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3820343038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MAMAS 240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RUTAS 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(RUTAS T)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ELGAR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(TYLER)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RUTAS G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(RUTAS N)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GEMIN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(NORMA)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450456469"/>
              </p:ext>
            </p:extLst>
          </p:nvPr>
        </p:nvGraphicFramePr>
        <p:xfrm>
          <a:off x="-2501" y="16504"/>
          <a:ext cx="2328850" cy="5899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79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13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105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63376" y="2956451"/>
            <a:ext cx="2517036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</a:t>
            </a:r>
            <a:r>
              <a:rPr kumimoji="1" lang="en-US" altLang="ko-KR" sz="6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KOB</a:t>
            </a:r>
            <a:r>
              <a:rPr kumimoji="1" lang="en-US" altLang="ko-Kore-KR" sz="6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118.9 – FUK 133.15 – 119.35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134.35 - TKO 125.9 -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 – ARR 121.27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14;p10">
            <a:extLst>
              <a:ext uri="{FF2B5EF4-FFF2-40B4-BE49-F238E27FC236}">
                <a16:creationId xmlns:a16="http://schemas.microsoft.com/office/drawing/2014/main" id="{C861A1D2-8B8B-326B-9B77-97488D0896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9122821"/>
              </p:ext>
            </p:extLst>
          </p:nvPr>
        </p:nvGraphicFramePr>
        <p:xfrm>
          <a:off x="0" y="614488"/>
          <a:ext cx="2326349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9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3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6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7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97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970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0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377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377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TAMNA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TAMNA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18;p10">
            <a:extLst>
              <a:ext uri="{FF2B5EF4-FFF2-40B4-BE49-F238E27FC236}">
                <a16:creationId xmlns:a16="http://schemas.microsoft.com/office/drawing/2014/main" id="{0D8669F7-0055-7495-FBE1-C5C99B795B7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2501" y="2118979"/>
            <a:ext cx="1511236" cy="8282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8108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/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16994320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486190"/>
            <a:ext cx="231826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128.12 – FUK 133.02 – KOB 133.55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132.7 – FUK 133.15 – KOB 118.9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121.2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27;p11">
            <a:extLst>
              <a:ext uri="{FF2B5EF4-FFF2-40B4-BE49-F238E27FC236}">
                <a16:creationId xmlns:a16="http://schemas.microsoft.com/office/drawing/2014/main" id="{7A61CDFA-D55D-A334-BEF7-D36F17824D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437702"/>
              </p:ext>
            </p:extLst>
          </p:nvPr>
        </p:nvGraphicFramePr>
        <p:xfrm>
          <a:off x="4472" y="3770996"/>
          <a:ext cx="2326800" cy="177288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TAMNA </a:t>
                      </a:r>
                      <a:r>
                        <a:rPr lang="en-US" sz="800" b="1" dirty="0" err="1"/>
                        <a:t>xP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YUMIN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RNP Y 07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LPV)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RNP Z 07 AR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B737-900, RNP 0.11)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15447704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TAMNA </a:t>
                      </a:r>
                      <a:r>
                        <a:rPr lang="en-US" sz="800" b="1" dirty="0" err="1"/>
                        <a:t>xT</a:t>
                      </a:r>
                      <a:r>
                        <a:rPr lang="en-US" sz="800" b="1" dirty="0"/>
                        <a:t>(</a:t>
                      </a:r>
                      <a:r>
                        <a:rPr lang="en-US" sz="800" b="1" dirty="0" err="1"/>
                        <a:t>xM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50270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411126693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2739915381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  <a:r>
                        <a:rPr lang="ko-KR" altLang="en-US" sz="800" u="none" strike="noStrike" cap="none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u="none" strike="noStrike" cap="none" dirty="0">
                          <a:solidFill>
                            <a:srgbClr val="FF0000"/>
                          </a:solidFill>
                        </a:rPr>
                        <a:t>”five five zero meters”</a:t>
                      </a:r>
                      <a:endParaRPr lang="en-US" sz="800" u="none" strike="noStrike" cap="none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EAE01E-69D0-D8DB-FED0-BC0AA46D14D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742688119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99558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(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넘겨줌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8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181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181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73254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254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254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25420226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No READBACK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93033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126.65(121.1)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856BBB-56E6-4488-8A2D-04F7685B1F5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470370123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F49BE-0B71-5C35-0AFE-AD9A502DB6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93B519-A7D3-A1D5-6DBB-ACF26C94319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467645227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34726D-96DF-678B-60CF-56E0F85528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2279940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E158E-CC1B-0371-EDB5-08EB94C0DA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89602919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여러분을 모시고 가는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고맙습니다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고맙습니다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your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86032277"/>
              </p:ext>
            </p:extLst>
          </p:nvPr>
        </p:nvGraphicFramePr>
        <p:xfrm>
          <a:off x="81023" y="3711435"/>
          <a:ext cx="2129742" cy="156653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05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324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324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324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324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(NEW)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324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rgbClr val="0070C0"/>
                          </a:solidFill>
                        </a:rPr>
                        <a:t>Centera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324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7324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>
                          <a:solidFill>
                            <a:srgbClr val="0070C0"/>
                          </a:solidFill>
                        </a:rPr>
                        <a:t>AOJ</a:t>
                      </a:r>
                      <a:endParaRPr sz="9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아오모리</a:t>
                      </a:r>
                      <a:endParaRPr lang="ko-KR" altLang="en-US" sz="9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88258191"/>
                  </a:ext>
                </a:extLst>
              </a:tr>
              <a:tr h="17324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>
                          <a:solidFill>
                            <a:srgbClr val="0070C0"/>
                          </a:solidFill>
                        </a:rPr>
                        <a:t>KIJ</a:t>
                      </a:r>
                      <a:endParaRPr lang="en-US" altLang="ko-Kore-KR" sz="9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니가타</a:t>
                      </a:r>
                      <a:endParaRPr lang="ko-KR" altLang="en-US" sz="9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17996534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49E9C38-1725-0B94-34E5-C8413D9A7D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5792101"/>
              </p:ext>
            </p:extLst>
          </p:nvPr>
        </p:nvGraphicFramePr>
        <p:xfrm>
          <a:off x="4472" y="3782340"/>
          <a:ext cx="2346889" cy="177288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0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0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5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02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399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YUMIN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RNP Y 07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LPV)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RNP Z 07 AR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B737-900, RNP 0.11)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252207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r>
                        <a:rPr lang="en-US" sz="800" b="1" dirty="0"/>
                        <a:t>(</a:t>
                      </a:r>
                      <a:r>
                        <a:rPr lang="en-US" sz="800" b="1" dirty="0" err="1"/>
                        <a:t>xM</a:t>
                      </a:r>
                      <a:r>
                        <a:rPr lang="en-US" sz="800" b="1" dirty="0"/>
                        <a:t>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46048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C8CB044-4ABC-7385-D403-AC2C81F17F7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46480"/>
            <a:ext cx="2085827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015713983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r>
                        <a:rPr lang="en-US" altLang="ko-KR" sz="800" dirty="0"/>
                        <a:t>,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ILS Ident /6 160kts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00863046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47;p13">
            <a:extLst>
              <a:ext uri="{FF2B5EF4-FFF2-40B4-BE49-F238E27FC236}">
                <a16:creationId xmlns:a16="http://schemas.microsoft.com/office/drawing/2014/main" id="{7B47DFB1-8D07-2EB7-86D8-21FEA1EC9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412915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48;p13">
            <a:extLst>
              <a:ext uri="{FF2B5EF4-FFF2-40B4-BE49-F238E27FC236}">
                <a16:creationId xmlns:a16="http://schemas.microsoft.com/office/drawing/2014/main" id="{186D5FF2-55A4-B3AE-F6AA-857B1EA00A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8851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837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/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1920463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5736"/>
            <a:ext cx="1591782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137;p4">
            <a:extLst>
              <a:ext uri="{FF2B5EF4-FFF2-40B4-BE49-F238E27FC236}">
                <a16:creationId xmlns:a16="http://schemas.microsoft.com/office/drawing/2014/main" id="{DFD006B3-CF59-4097-9785-492612F46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8053431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8647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619649902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87055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28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19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77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746373860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63068174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R159, R183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위의 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Point 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불가시 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TWR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 보고</a:t>
                      </a:r>
                      <a:r>
                        <a:rPr lang="en-US" altLang="ko-KR" sz="800" dirty="0"/>
                        <a:t>, 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Apron CTC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주의</a:t>
                      </a:r>
                      <a:endParaRPr lang="en-US" altLang="ko-KR" sz="8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 </a:t>
                      </a: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6CC48E-992D-2E1B-2E89-6F444175F83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034769221"/>
              </p:ext>
            </p:extLst>
          </p:nvPr>
        </p:nvGraphicFramePr>
        <p:xfrm>
          <a:off x="98101" y="37354"/>
          <a:ext cx="2132650" cy="52688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763461019"/>
                    </a:ext>
                  </a:extLst>
                </a:gridCol>
              </a:tblGrid>
              <a:tr h="313719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0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60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SHA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1775616"/>
                  </a:ext>
                </a:extLst>
              </a:tr>
              <a:tr h="260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NKG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TAO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0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0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SHE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0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0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YNJ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0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16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16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HGH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0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WHE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60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XIY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  <a:tr h="260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CSX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3127348"/>
                  </a:ext>
                </a:extLst>
              </a:tr>
              <a:tr h="260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HKG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315092"/>
                  </a:ext>
                </a:extLst>
              </a:tr>
              <a:tr h="260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TSN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6937921"/>
                  </a:ext>
                </a:extLst>
              </a:tr>
              <a:tr h="260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CGO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554646"/>
                  </a:ext>
                </a:extLst>
              </a:tr>
              <a:tr h="260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DYG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69722112"/>
                  </a:ext>
                </a:extLst>
              </a:tr>
              <a:tr h="260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DLC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5224418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669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925535433"/>
              </p:ext>
            </p:extLst>
          </p:nvPr>
        </p:nvGraphicFramePr>
        <p:xfrm>
          <a:off x="-4046" y="706220"/>
          <a:ext cx="2335723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Walk Around Ramp Pass &amp; PW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 FIX : AVBIK R014, LAROP R159, R183 (</a:t>
                      </a:r>
                      <a:r>
                        <a:rPr kumimoji="0" lang="ko-KR" altLang="en-US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88796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148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6223594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2069" y="2620659"/>
            <a:ext cx="1345240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119.73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128.7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40C808-0869-8A3B-733B-1D7E7F429E8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11536212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971744343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87443432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Normally Remain Parking Brake SET!!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567F3E-FC40-CA1E-0895-08D2D9D7CB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632982756"/>
              </p:ext>
            </p:extLst>
          </p:nvPr>
        </p:nvGraphicFramePr>
        <p:xfrm>
          <a:off x="-4046" y="79696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ADT = CTOT See </a:t>
                      </a:r>
                      <a:r>
                        <a:rPr lang="en-US" sz="800" b="1" u="none" strike="noStrike" cap="none" dirty="0" err="1">
                          <a:solidFill>
                            <a:schemeClr val="tx1"/>
                          </a:solidFill>
                        </a:rPr>
                        <a:t>Eroute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 ATIS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EAA5DA-A424-1E7F-0ED4-BD3DFCBFA1E2}"/>
              </a:ext>
            </a:extLst>
          </p:cNvPr>
          <p:cNvSpPr/>
          <p:nvPr/>
        </p:nvSpPr>
        <p:spPr>
          <a:xfrm>
            <a:off x="897266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43977185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82451258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17L(10’)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ILS Ident /6 160kts</a:t>
                      </a:r>
                      <a:endParaRPr lang="en-US" altLang="ko-KR" sz="8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552415580"/>
              </p:ext>
            </p:extLst>
          </p:nvPr>
        </p:nvGraphicFramePr>
        <p:xfrm>
          <a:off x="0" y="0"/>
          <a:ext cx="2328875" cy="2849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 </a:t>
                      </a:r>
                      <a:endParaRPr sz="1100" b="1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0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여러분을 모시고 가는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고맙습니다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고맙습니다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your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3674819116"/>
              </p:ext>
            </p:extLst>
          </p:nvPr>
        </p:nvGraphicFramePr>
        <p:xfrm>
          <a:off x="134284" y="2849890"/>
          <a:ext cx="2060294" cy="250242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958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000" b="1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b="0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12171646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>
                          <a:solidFill>
                            <a:srgbClr val="00B050"/>
                          </a:solidFill>
                        </a:rPr>
                        <a:t>차오양촨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CSX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창사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후앙후아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140911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HKG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홍콩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46085828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TSN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톈진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빈하이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22049173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CGO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정저우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신정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5996186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DYG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장자제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허화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6132794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DLC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다롄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쪼우쑤이쯔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445389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9995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77932761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45720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475866777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03814499"/>
              </p:ext>
            </p:extLst>
          </p:nvPr>
        </p:nvGraphicFramePr>
        <p:xfrm>
          <a:off x="-1706" y="3694129"/>
          <a:ext cx="2341562" cy="1869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CHK NAV DATA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KAN/OMB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(KAN/OMB 04(02)A)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(D267T)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lang="en-US"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KAN/OMB 19</a:t>
                      </a:r>
                      <a:r>
                        <a:rPr lang="en-US" altLang="ko-Kore-KR" sz="800" b="0" dirty="0"/>
                        <a:t>(18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0070C0"/>
                          </a:solidFill>
                        </a:rPr>
                        <a:t>(KAN/OMB 11(12)A)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(D341N)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DPRKK(N43 01.6/E129 52.0) R100, R200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RWY27  /12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 not overshoot 12DME ARC)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406190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C(5330’),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180 BACK(8530’),  27 : B(7400’),A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 Train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(ADD FUEL 30min)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Parking Brake Remain SET (Winter)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3995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4EF24A-3648-E4B6-92DD-3A591532AC2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62440562"/>
              </p:ext>
            </p:extLst>
          </p:nvPr>
        </p:nvGraphicFramePr>
        <p:xfrm>
          <a:off x="-4046" y="586900"/>
          <a:ext cx="2324402" cy="2036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00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(ADD Fuel)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19D 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(1800mQFE)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09D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091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Must Check MTOW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537716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17765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700386-C099-B304-A62F-487E189607C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04056796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64153316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07/06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25/24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987965-3A09-D2F6-CA7C-EAA8074C7BDE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548670728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07/06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25/24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A13C61-F219-F854-BFC9-F82AA1917851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62332743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476D46B-565B-EB4B-5B7D-1257109BE44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1773284448"/>
              </p:ext>
            </p:extLst>
          </p:nvPr>
        </p:nvGraphicFramePr>
        <p:xfrm>
          <a:off x="98101" y="184953"/>
          <a:ext cx="2132650" cy="385166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055015791"/>
                    </a:ext>
                  </a:extLst>
                </a:gridCol>
              </a:tblGrid>
              <a:tr h="453137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CXR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SGN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PNH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MNL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RMQ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09742540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1315063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506459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GUM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BKK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618789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726A69-B260-0DB1-8F3C-79808AA2BAA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338440718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1575567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</a:rPr>
                        <a:t>Spd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 Restriction at REF Page)</a:t>
                      </a:r>
                      <a:r>
                        <a:rPr lang="en-US" sz="800" dirty="0"/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52508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812185731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FF0000"/>
                          </a:solidFill>
                        </a:rPr>
                        <a:t>NOTAM TO Perf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, ADT = CTOT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4549447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-30~10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276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6857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– PEK 127.35 –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132.2 – SHA 118.9 – WUH 119.7 - 134.35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CSX 132.55 – 125.6 – 119.65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HUH TWR 118.55(118.175)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818370097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8926825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CSX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After OLMIB 6600M, STAR or RDR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Vec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before GUSIV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PEX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HA366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18L/R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PEX xx X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HA383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36R/L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18L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C9(5629’),C7(6948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’),36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R : C11(5675’),C13(6961’)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18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B4(5167’), B3(6427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36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L : B5(5206’), B6(6443’)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Position Report to GND first CTC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TWY T9 less 29.2m ,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APU Procedure but APU available cabin 26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ko-KR" altLang="en-US" sz="800" dirty="0" err="1">
                          <a:solidFill>
                            <a:srgbClr val="0070C0"/>
                          </a:solidFill>
                        </a:rPr>
                        <a:t>이하시</a:t>
                      </a:r>
                      <a:endParaRPr 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64217243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Changsha Reporting Office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2950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4011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07585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04834433"/>
              </p:ext>
            </p:extLst>
          </p:nvPr>
        </p:nvGraphicFramePr>
        <p:xfrm>
          <a:off x="-4047" y="692910"/>
          <a:ext cx="2342652" cy="16189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7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721">
                  <a:extLst>
                    <a:ext uri="{9D8B030D-6E8A-4147-A177-3AD203B41FA5}">
                      <a16:colId xmlns:a16="http://schemas.microsoft.com/office/drawing/2014/main" val="1994765097"/>
                    </a:ext>
                  </a:extLst>
                </a:gridCol>
                <a:gridCol w="372124">
                  <a:extLst>
                    <a:ext uri="{9D8B030D-6E8A-4147-A177-3AD203B41FA5}">
                      <a16:colId xmlns:a16="http://schemas.microsoft.com/office/drawing/2014/main" val="3574586511"/>
                    </a:ext>
                  </a:extLst>
                </a:gridCol>
                <a:gridCol w="200613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71153">
                  <a:extLst>
                    <a:ext uri="{9D8B030D-6E8A-4147-A177-3AD203B41FA5}">
                      <a16:colId xmlns:a16="http://schemas.microsoft.com/office/drawing/2014/main" val="3691084646"/>
                    </a:ext>
                  </a:extLst>
                </a:gridCol>
                <a:gridCol w="290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683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336965">
                  <a:extLst>
                    <a:ext uri="{9D8B030D-6E8A-4147-A177-3AD203B41FA5}">
                      <a16:colId xmlns:a16="http://schemas.microsoft.com/office/drawing/2014/main" val="3290678495"/>
                    </a:ext>
                  </a:extLst>
                </a:gridCol>
                <a:gridCol w="23577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36R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36L/R : LYH217/8.5, R190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(LYH 113.55 for EO)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CTC DEP 119.65 without TWR Instruction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84727226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Changsha Reporting Office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66500" y="2271735"/>
            <a:ext cx="1587294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119.65- CSX 132.55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WUH 134.35 – 120.975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125.775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132.4 - 125.325 - 120.55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4492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BE487A-EE0C-7027-8052-DEFA65E0A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" y="2313175"/>
            <a:ext cx="699076" cy="6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47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521844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124.52(125.72)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TPE 125.5 – 126.7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129.1 - HKG RDR 121.3 – 126.5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122.0 – Final 119.1 – 119.35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582216170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589077160"/>
              </p:ext>
            </p:extLst>
          </p:nvPr>
        </p:nvGraphicFramePr>
        <p:xfrm>
          <a:off x="4472" y="3700083"/>
          <a:ext cx="2351640" cy="1904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0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86">
                  <a:extLst>
                    <a:ext uri="{9D8B030D-6E8A-4147-A177-3AD203B41FA5}">
                      <a16:colId xmlns:a16="http://schemas.microsoft.com/office/drawing/2014/main" val="2302053776"/>
                    </a:ext>
                  </a:extLst>
                </a:gridCol>
                <a:gridCol w="746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963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HKG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Terminal Tx RTE + STAR Chart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(TL110)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ENPET FL260,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RWY25R After TOPUN - </a:t>
                      </a:r>
                      <a:r>
                        <a:rPr lang="en-US" sz="800" b="1" dirty="0">
                          <a:solidFill>
                            <a:srgbClr val="FFC000"/>
                          </a:solidFill>
                        </a:rPr>
                        <a:t>APP Mode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63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07L</a:t>
                      </a:r>
                      <a:r>
                        <a:rPr lang="en-US" sz="800" b="0" dirty="0"/>
                        <a:t>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ABBEY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SIERA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/C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LIMES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07L</a:t>
                      </a:r>
                      <a:r>
                        <a:rPr lang="en-US" sz="800" b="0" dirty="0"/>
                        <a:t>(R)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72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ABBEY </a:t>
                      </a:r>
                      <a:r>
                        <a:rPr lang="en-US" altLang="ko-Kore-KR" sz="800" b="1" dirty="0" err="1"/>
                        <a:t>xxB</a:t>
                      </a:r>
                      <a:endParaRPr lang="en-US" altLang="ko-Kore-KR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SIERA </a:t>
                      </a:r>
                      <a:r>
                        <a:rPr lang="en-US" altLang="ko-Kore-KR" sz="800" b="1" dirty="0" err="1"/>
                        <a:t>xxB</a:t>
                      </a:r>
                      <a:r>
                        <a:rPr lang="en-US" altLang="ko-Kore-KR" sz="800" b="1" dirty="0"/>
                        <a:t>/D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TD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RNAV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tx</a:t>
                      </a:r>
                      <a:r>
                        <a:rPr lang="en-US" sz="800" b="1" dirty="0"/>
                        <a:t> ILS 25R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25L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92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07L(23’)         11896’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      25R 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92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07R(27’) 11942’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12467’     25L(27’)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722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07L : C7(5882’), C8(7194’),   25R : C6(5882’), C5(7211’)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07R : J7(6916’), J8(7998’),     25L : J5(6916’), J4(8192’)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405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Tx RTE - STAR - APP Chart Many SPD Restrictions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xxR</a:t>
                      </a:r>
                      <a:r>
                        <a:rPr lang="en-US" sz="800" dirty="0"/>
                        <a:t> Dash Line for B737, APU BAN off Procedure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929003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Dispatch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131.6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74227" y="34132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27901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E50AE8-CC83-E9FB-37A0-3FD0CCE99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11" y="2490164"/>
            <a:ext cx="756864" cy="628119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80361153"/>
              </p:ext>
            </p:extLst>
          </p:nvPr>
        </p:nvGraphicFramePr>
        <p:xfrm>
          <a:off x="7175" y="707276"/>
          <a:ext cx="2300931" cy="179870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982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HKG : SID +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Terminal Tx RTE Chart</a:t>
                      </a:r>
                      <a:r>
                        <a:rPr lang="en-US" sz="800" u="none" strike="noStrike" cap="none" dirty="0"/>
                        <a:t> TA 9000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NADP2 : 1000 SPD INTV (Vzf+10~20kts), 1500 CLB TH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u="none" strike="noStrike" cap="none" dirty="0">
                          <a:solidFill>
                            <a:schemeClr val="bg1"/>
                          </a:solidFill>
                        </a:rPr>
                        <a:t>(NADP 1/2 for 07L/R)</a:t>
                      </a:r>
                      <a:endParaRPr sz="700" b="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5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(A)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(RASSE </a:t>
                      </a:r>
                      <a:r>
                        <a:rPr lang="en-US" sz="800" b="0" u="none" strike="noStrike" cap="none" dirty="0" err="1">
                          <a:solidFill>
                            <a:srgbClr val="0070C0"/>
                          </a:solidFill>
                        </a:rPr>
                        <a:t>xxZ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/X)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7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25R</a:t>
                      </a:r>
                      <a:r>
                        <a:rPr lang="en-US" sz="800" b="0" u="none" strike="noStrike" cap="none" dirty="0"/>
                        <a:t>(L)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/F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0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SMT 114.8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108.75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727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07R/L(27’/23’) 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25L/R(27’/23’)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2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 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07L(R) : LKC R105(SMT /3), LKC105/9.5 R185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25R(L) : ITFR(ITFL)254/10, R156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822849"/>
                  </a:ext>
                </a:extLst>
              </a:tr>
              <a:tr h="165372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SID – Tx RTE Chart Many SPD Restriction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836173499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</a:t>
                      </a:r>
                      <a:r>
                        <a:rPr lang="en-US" sz="900" dirty="0" err="1"/>
                        <a:t>Disp</a:t>
                      </a:r>
                      <a:r>
                        <a:rPr lang="en-US" sz="900" dirty="0"/>
                        <a:t> 131.6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차이시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794992" y="2499092"/>
            <a:ext cx="149880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DEP 123.8 – RDR 118.925 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126.7 – 123.6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- 120.72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30997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151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44025</TotalTime>
  <Words>30433</Words>
  <Application>Microsoft Macintosh PowerPoint</Application>
  <PresentationFormat>사용자 지정</PresentationFormat>
  <Paragraphs>8220</Paragraphs>
  <Slides>147</Slides>
  <Notes>145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147</vt:i4>
      </vt:variant>
    </vt:vector>
  </HeadingPairs>
  <TitlesOfParts>
    <vt:vector size="156" baseType="lpstr">
      <vt:lpstr>Calibri</vt:lpstr>
      <vt:lpstr>Cambria Math</vt:lpstr>
      <vt:lpstr>Wingdings</vt:lpstr>
      <vt:lpstr>Britannic Bold</vt:lpstr>
      <vt:lpstr>Gulim</vt:lpstr>
      <vt:lpstr>Arial</vt:lpstr>
      <vt:lpstr>Lato</vt:lpstr>
      <vt:lpstr>Helvetica Neue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337</cp:revision>
  <dcterms:created xsi:type="dcterms:W3CDTF">2022-05-17T08:00:10Z</dcterms:created>
  <dcterms:modified xsi:type="dcterms:W3CDTF">2024-09-05T01:13:08Z</dcterms:modified>
</cp:coreProperties>
</file>